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Override PartName="/ppt/diagrams/data1.xml" ContentType="application/vnd.openxmlformats-officedocument.drawingml.diagramData+xml"/>
  <Override PartName="/ppt/diagrams/data4.xml" ContentType="application/vnd.openxmlformats-officedocument.drawingml.diagramData+xml"/>
  <Override PartName="/ppt/diagrams/data3.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4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9.xml" ContentType="application/vnd.openxmlformats-officedocument.presentationml.slide+xml"/>
  <Override PartName="/ppt/slides/slide17.xml" ContentType="application/vnd.openxmlformats-officedocument.presentationml.slide+xml"/>
  <Override PartName="/ppt/slides/slide15.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16.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1.xml" ContentType="application/vnd.openxmlformats-officedocument.presentationml.slide+xml"/>
  <Override PartName="/ppt/slides/slide50.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9.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diagrams/layout1.xml" ContentType="application/vnd.openxmlformats-officedocument.drawingml.diagramLayout+xml"/>
  <Override PartName="/ppt/diagrams/quickStyle1.xml" ContentType="application/vnd.openxmlformats-officedocument.drawingml.diagramStyle+xml"/>
  <Override PartName="/ppt/theme/theme3.xml" ContentType="application/vnd.openxmlformats-officedocument.theme+xml"/>
  <Override PartName="/ppt/theme/theme2.xml" ContentType="application/vnd.openxmlformats-officedocument.theme+xml"/>
  <Override PartName="/ppt/diagrams/drawing2.xml" ContentType="application/vnd.ms-office.drawingml.diagramDrawing+xml"/>
  <Override PartName="/ppt/diagrams/colors1.xml" ContentType="application/vnd.openxmlformats-officedocument.drawingml.diagramColors+xml"/>
  <Override PartName="/ppt/diagrams/colors2.xml" ContentType="application/vnd.openxmlformats-officedocument.drawingml.diagramColors+xml"/>
  <Override PartName="/ppt/diagrams/quickStyle2.xml" ContentType="application/vnd.openxmlformats-officedocument.drawingml.diagramStyle+xml"/>
  <Override PartName="/ppt/diagrams/drawing4.xml" ContentType="application/vnd.ms-office.drawingml.diagramDrawing+xml"/>
  <Override PartName="/ppt/diagrams/colors4.xml" ContentType="application/vnd.openxmlformats-officedocument.drawingml.diagramColors+xml"/>
  <Override PartName="/ppt/diagrams/drawing3.xml" ContentType="application/vnd.ms-office.drawingml.diagramDrawing+xml"/>
  <Override PartName="/ppt/diagrams/colors3.xml" ContentType="application/vnd.openxmlformats-officedocument.drawingml.diagramColors+xml"/>
  <Override PartName="/ppt/diagrams/quickStyle3.xml" ContentType="application/vnd.openxmlformats-officedocument.drawingml.diagramStyle+xml"/>
  <Override PartName="/ppt/diagrams/layout3.xml" ContentType="application/vnd.openxmlformats-officedocument.drawingml.diagramLayout+xml"/>
  <Override PartName="/ppt/diagrams/quickStyle4.xml" ContentType="application/vnd.openxmlformats-officedocument.drawingml.diagramStyle+xml"/>
  <Override PartName="/ppt/diagrams/layout4.xml" ContentType="application/vnd.openxmlformats-officedocument.drawingml.diagramLayout+xml"/>
  <Override PartName="/ppt/diagrams/drawing1.xml" ContentType="application/vnd.ms-office.drawingml.diagramDrawing+xml"/>
  <Override PartName="/ppt/diagrams/layout2.xml" ContentType="application/vnd.openxmlformats-officedocument.drawingml.diagramLayout+xml"/>
  <Override PartName="/ppt/theme/theme1.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62"/>
  </p:notesMasterIdLst>
  <p:handoutMasterIdLst>
    <p:handoutMasterId r:id="rId63"/>
  </p:handoutMasterIdLst>
  <p:sldIdLst>
    <p:sldId id="336" r:id="rId2"/>
    <p:sldId id="257" r:id="rId3"/>
    <p:sldId id="334" r:id="rId4"/>
    <p:sldId id="307" r:id="rId5"/>
    <p:sldId id="306" r:id="rId6"/>
    <p:sldId id="321" r:id="rId7"/>
    <p:sldId id="316" r:id="rId8"/>
    <p:sldId id="317" r:id="rId9"/>
    <p:sldId id="318" r:id="rId10"/>
    <p:sldId id="319" r:id="rId11"/>
    <p:sldId id="282" r:id="rId12"/>
    <p:sldId id="283" r:id="rId13"/>
    <p:sldId id="259" r:id="rId14"/>
    <p:sldId id="284" r:id="rId15"/>
    <p:sldId id="260" r:id="rId16"/>
    <p:sldId id="262" r:id="rId17"/>
    <p:sldId id="263" r:id="rId18"/>
    <p:sldId id="264" r:id="rId19"/>
    <p:sldId id="303" r:id="rId20"/>
    <p:sldId id="265" r:id="rId21"/>
    <p:sldId id="266" r:id="rId22"/>
    <p:sldId id="267" r:id="rId23"/>
    <p:sldId id="268" r:id="rId24"/>
    <p:sldId id="269" r:id="rId25"/>
    <p:sldId id="270" r:id="rId26"/>
    <p:sldId id="271" r:id="rId27"/>
    <p:sldId id="272" r:id="rId28"/>
    <p:sldId id="273" r:id="rId29"/>
    <p:sldId id="285" r:id="rId30"/>
    <p:sldId id="279" r:id="rId31"/>
    <p:sldId id="280" r:id="rId32"/>
    <p:sldId id="310" r:id="rId33"/>
    <p:sldId id="281" r:id="rId34"/>
    <p:sldId id="329" r:id="rId35"/>
    <p:sldId id="337" r:id="rId36"/>
    <p:sldId id="326" r:id="rId37"/>
    <p:sldId id="327" r:id="rId38"/>
    <p:sldId id="328" r:id="rId39"/>
    <p:sldId id="322" r:id="rId40"/>
    <p:sldId id="339" r:id="rId41"/>
    <p:sldId id="340" r:id="rId42"/>
    <p:sldId id="333" r:id="rId43"/>
    <p:sldId id="338" r:id="rId44"/>
    <p:sldId id="324" r:id="rId45"/>
    <p:sldId id="341" r:id="rId46"/>
    <p:sldId id="288" r:id="rId47"/>
    <p:sldId id="289" r:id="rId48"/>
    <p:sldId id="275" r:id="rId49"/>
    <p:sldId id="290" r:id="rId50"/>
    <p:sldId id="276" r:id="rId51"/>
    <p:sldId id="302" r:id="rId52"/>
    <p:sldId id="301" r:id="rId53"/>
    <p:sldId id="296" r:id="rId54"/>
    <p:sldId id="297" r:id="rId55"/>
    <p:sldId id="300" r:id="rId56"/>
    <p:sldId id="299" r:id="rId57"/>
    <p:sldId id="277" r:id="rId58"/>
    <p:sldId id="278" r:id="rId59"/>
    <p:sldId id="331" r:id="rId60"/>
    <p:sldId id="332" r:id="rId6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93" autoAdjust="0"/>
    <p:restoredTop sz="94660"/>
  </p:normalViewPr>
  <p:slideViewPr>
    <p:cSldViewPr>
      <p:cViewPr varScale="1">
        <p:scale>
          <a:sx n="102" d="100"/>
          <a:sy n="102" d="100"/>
        </p:scale>
        <p:origin x="378" y="102"/>
      </p:cViewPr>
      <p:guideLst>
        <p:guide orient="horz" pos="1620"/>
        <p:guide pos="2880"/>
      </p:guideLst>
    </p:cSldViewPr>
  </p:slideViewPr>
  <p:notesTextViewPr>
    <p:cViewPr>
      <p:scale>
        <a:sx n="1" d="1"/>
        <a:sy n="1" d="1"/>
      </p:scale>
      <p:origin x="0" y="0"/>
    </p:cViewPr>
  </p:notesTextViewPr>
  <p:notesViewPr>
    <p:cSldViewPr>
      <p:cViewPr varScale="1">
        <p:scale>
          <a:sx n="70" d="100"/>
          <a:sy n="70" d="100"/>
        </p:scale>
        <p:origin x="3240" y="78"/>
      </p:cViewPr>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handoutMaster" Target="handoutMasters/handoutMaster1.xml"/><Relationship Id="rId68"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laurenwhitehouse:Documents:Programs:customer%20survey:TechValidate%20-%20Campaign%201:productivity%20and%20utilization%20increases%20char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laurenwhitehouse:Documents:Programs:customer%20survey:TechValidate%20-%20Campaign%201:productivity%20and%20utilization%20increases%20char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000" b="0">
                <a:latin typeface="Century Gothic"/>
                <a:cs typeface="Century Gothic"/>
              </a:defRPr>
            </a:pPr>
            <a:r>
              <a:rPr lang="en-US" sz="1000" b="0">
                <a:latin typeface="Century Gothic"/>
                <a:cs typeface="Century Gothic"/>
              </a:rPr>
              <a:t>Since deploying VMTurbo, estimate the percentage increase in IT staff productivity.</a:t>
            </a:r>
          </a:p>
        </c:rich>
      </c:tx>
      <c:layout>
        <c:manualLayout>
          <c:xMode val="edge"/>
          <c:yMode val="edge"/>
          <c:x val="0.148858795944636"/>
          <c:y val="0.194444444444444"/>
        </c:manualLayout>
      </c:layout>
      <c:overlay val="0"/>
    </c:title>
    <c:autoTitleDeleted val="0"/>
    <c:plotArea>
      <c:layout>
        <c:manualLayout>
          <c:layoutTarget val="inner"/>
          <c:xMode val="edge"/>
          <c:yMode val="edge"/>
          <c:x val="0.27213954830473402"/>
          <c:y val="0.361054381180484"/>
          <c:w val="0.31059011769065498"/>
          <c:h val="0.57685185185185195"/>
        </c:manualLayout>
      </c:layout>
      <c:pieChart>
        <c:varyColors val="1"/>
        <c:ser>
          <c:idx val="1"/>
          <c:order val="1"/>
          <c:spPr>
            <a:solidFill>
              <a:srgbClr val="FFDD3A"/>
            </a:solidFill>
            <a:effectLst/>
          </c:spPr>
          <c:dPt>
            <c:idx val="0"/>
            <c:bubble3D val="0"/>
            <c:spPr>
              <a:solidFill>
                <a:srgbClr val="FFDD3A"/>
              </a:solidFill>
              <a:ln>
                <a:solidFill>
                  <a:schemeClr val="bg1"/>
                </a:solidFill>
              </a:ln>
              <a:effectLst/>
            </c:spPr>
          </c:dPt>
          <c:dPt>
            <c:idx val="1"/>
            <c:bubble3D val="0"/>
            <c:spPr>
              <a:solidFill>
                <a:srgbClr val="B8D931"/>
              </a:solidFill>
              <a:ln>
                <a:solidFill>
                  <a:schemeClr val="bg1"/>
                </a:solidFill>
              </a:ln>
              <a:effectLst/>
            </c:spPr>
          </c:dPt>
          <c:dPt>
            <c:idx val="2"/>
            <c:bubble3D val="0"/>
            <c:spPr>
              <a:solidFill>
                <a:srgbClr val="00A500"/>
              </a:solidFill>
              <a:ln>
                <a:solidFill>
                  <a:schemeClr val="bg1"/>
                </a:solidFill>
              </a:ln>
              <a:effectLst/>
            </c:spPr>
          </c:dPt>
          <c:dPt>
            <c:idx val="3"/>
            <c:bubble3D val="0"/>
            <c:spPr>
              <a:solidFill>
                <a:srgbClr val="00AEAE"/>
              </a:solidFill>
              <a:ln>
                <a:solidFill>
                  <a:schemeClr val="bg1"/>
                </a:solidFill>
              </a:ln>
              <a:effectLst/>
            </c:spPr>
          </c:dPt>
          <c:cat>
            <c:strRef>
              <c:f>Sheet1!$B$4:$B$7</c:f>
              <c:strCache>
                <c:ptCount val="4"/>
                <c:pt idx="0">
                  <c:v>60% or greater</c:v>
                </c:pt>
                <c:pt idx="1">
                  <c:v>40% to 59%</c:v>
                </c:pt>
                <c:pt idx="2">
                  <c:v>20% to 39%</c:v>
                </c:pt>
                <c:pt idx="3">
                  <c:v>Less than 20%</c:v>
                </c:pt>
              </c:strCache>
            </c:strRef>
          </c:cat>
          <c:val>
            <c:numRef>
              <c:f>Sheet1!$C$4:$C$7</c:f>
              <c:numCache>
                <c:formatCode>0%</c:formatCode>
                <c:ptCount val="4"/>
                <c:pt idx="0">
                  <c:v>0.02</c:v>
                </c:pt>
                <c:pt idx="1">
                  <c:v>0.13</c:v>
                </c:pt>
                <c:pt idx="2">
                  <c:v>0.4</c:v>
                </c:pt>
                <c:pt idx="3">
                  <c:v>0.45</c:v>
                </c:pt>
              </c:numCache>
            </c:numRef>
          </c:val>
        </c:ser>
        <c:ser>
          <c:idx val="0"/>
          <c:order val="0"/>
          <c:spPr>
            <a:solidFill>
              <a:srgbClr val="FFDD3A"/>
            </a:solidFill>
          </c:spPr>
          <c:dPt>
            <c:idx val="0"/>
            <c:bubble3D val="0"/>
            <c:spPr>
              <a:solidFill>
                <a:srgbClr val="FFDD3A"/>
              </a:solidFill>
              <a:ln>
                <a:solidFill>
                  <a:schemeClr val="bg1"/>
                </a:solidFill>
              </a:ln>
            </c:spPr>
          </c:dPt>
          <c:dPt>
            <c:idx val="1"/>
            <c:bubble3D val="0"/>
            <c:spPr>
              <a:solidFill>
                <a:srgbClr val="B8D931"/>
              </a:solidFill>
              <a:ln>
                <a:solidFill>
                  <a:schemeClr val="bg1"/>
                </a:solidFill>
              </a:ln>
            </c:spPr>
          </c:dPt>
          <c:dPt>
            <c:idx val="2"/>
            <c:bubble3D val="0"/>
            <c:spPr>
              <a:solidFill>
                <a:srgbClr val="00A500"/>
              </a:solidFill>
              <a:ln>
                <a:solidFill>
                  <a:schemeClr val="bg1"/>
                </a:solidFill>
              </a:ln>
            </c:spPr>
          </c:dPt>
          <c:dPt>
            <c:idx val="3"/>
            <c:bubble3D val="0"/>
            <c:spPr>
              <a:solidFill>
                <a:srgbClr val="00AEAE"/>
              </a:solidFill>
              <a:ln>
                <a:solidFill>
                  <a:schemeClr val="bg1"/>
                </a:solidFill>
              </a:ln>
            </c:spPr>
          </c:dPt>
          <c:cat>
            <c:strRef>
              <c:f>Sheet1!$B$4:$B$7</c:f>
              <c:strCache>
                <c:ptCount val="4"/>
                <c:pt idx="0">
                  <c:v>60% or greater</c:v>
                </c:pt>
                <c:pt idx="1">
                  <c:v>40% to 59%</c:v>
                </c:pt>
                <c:pt idx="2">
                  <c:v>20% to 39%</c:v>
                </c:pt>
                <c:pt idx="3">
                  <c:v>Less than 20%</c:v>
                </c:pt>
              </c:strCache>
            </c:strRef>
          </c:cat>
          <c:val>
            <c:numRef>
              <c:f>Sheet1!$C$4:$C$7</c:f>
              <c:numCache>
                <c:formatCode>0%</c:formatCode>
                <c:ptCount val="4"/>
                <c:pt idx="0">
                  <c:v>0.02</c:v>
                </c:pt>
                <c:pt idx="1">
                  <c:v>0.13</c:v>
                </c:pt>
                <c:pt idx="2">
                  <c:v>0.4</c:v>
                </c:pt>
                <c:pt idx="3">
                  <c:v>0.45</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59199482549903903"/>
          <c:y val="0.489973030617183"/>
          <c:w val="0.28329024496937899"/>
          <c:h val="0.37190580344123603"/>
        </c:manualLayout>
      </c:layout>
      <c:overlay val="0"/>
      <c:txPr>
        <a:bodyPr/>
        <a:lstStyle/>
        <a:p>
          <a:pPr>
            <a:defRPr sz="1100"/>
          </a:pPr>
          <a:endParaRPr lang="en-US"/>
        </a:p>
      </c:txPr>
    </c:legend>
    <c:plotVisOnly val="1"/>
    <c:dispBlanksAs val="gap"/>
    <c:showDLblsOverMax val="0"/>
  </c:chart>
  <c:spPr>
    <a:solidFill>
      <a:schemeClr val="bg1"/>
    </a:solidFill>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900" b="0">
                <a:latin typeface="Century Gothic"/>
                <a:cs typeface="Century Gothic"/>
              </a:defRPr>
            </a:pPr>
            <a:r>
              <a:rPr lang="en-US" sz="900" b="0">
                <a:latin typeface="Century Gothic"/>
                <a:cs typeface="Century Gothic"/>
              </a:rPr>
              <a:t>Since deploying VMTurbo, estimate the percentage increase in resource utilization.</a:t>
            </a:r>
          </a:p>
        </c:rich>
      </c:tx>
      <c:layout>
        <c:manualLayout>
          <c:xMode val="edge"/>
          <c:yMode val="edge"/>
          <c:x val="0.15350414144826999"/>
          <c:y val="0.197671709315521"/>
        </c:manualLayout>
      </c:layout>
      <c:overlay val="0"/>
    </c:title>
    <c:autoTitleDeleted val="0"/>
    <c:plotArea>
      <c:layout>
        <c:manualLayout>
          <c:layoutTarget val="inner"/>
          <c:xMode val="edge"/>
          <c:yMode val="edge"/>
          <c:x val="0.14099198353155601"/>
          <c:y val="0.37377923216025799"/>
          <c:w val="0.330929313153492"/>
          <c:h val="0.54835009447302197"/>
        </c:manualLayout>
      </c:layout>
      <c:pieChart>
        <c:varyColors val="1"/>
        <c:ser>
          <c:idx val="0"/>
          <c:order val="0"/>
          <c:spPr>
            <a:solidFill>
              <a:srgbClr val="FFDD3A"/>
            </a:solidFill>
            <a:effectLst/>
          </c:spPr>
          <c:dPt>
            <c:idx val="0"/>
            <c:bubble3D val="0"/>
            <c:spPr>
              <a:solidFill>
                <a:srgbClr val="FFDD3A"/>
              </a:solidFill>
              <a:ln>
                <a:solidFill>
                  <a:schemeClr val="bg1"/>
                </a:solidFill>
              </a:ln>
              <a:effectLst/>
            </c:spPr>
          </c:dPt>
          <c:dPt>
            <c:idx val="1"/>
            <c:bubble3D val="0"/>
            <c:spPr>
              <a:solidFill>
                <a:srgbClr val="B8D931"/>
              </a:solidFill>
              <a:ln>
                <a:solidFill>
                  <a:schemeClr val="bg1"/>
                </a:solidFill>
              </a:ln>
              <a:effectLst/>
            </c:spPr>
          </c:dPt>
          <c:dPt>
            <c:idx val="2"/>
            <c:bubble3D val="0"/>
            <c:spPr>
              <a:solidFill>
                <a:srgbClr val="00A500"/>
              </a:solidFill>
              <a:ln>
                <a:solidFill>
                  <a:schemeClr val="bg1"/>
                </a:solidFill>
              </a:ln>
              <a:effectLst/>
            </c:spPr>
          </c:dPt>
          <c:dPt>
            <c:idx val="3"/>
            <c:bubble3D val="0"/>
            <c:spPr>
              <a:solidFill>
                <a:srgbClr val="00AEAE"/>
              </a:solidFill>
              <a:ln>
                <a:solidFill>
                  <a:schemeClr val="bg1"/>
                </a:solidFill>
              </a:ln>
              <a:effectLst/>
            </c:spPr>
          </c:dPt>
          <c:cat>
            <c:strRef>
              <c:f>Sheet1!$B$10:$B$13</c:f>
              <c:strCache>
                <c:ptCount val="4"/>
                <c:pt idx="0">
                  <c:v>60% or greater</c:v>
                </c:pt>
                <c:pt idx="1">
                  <c:v>40% to 59%</c:v>
                </c:pt>
                <c:pt idx="2">
                  <c:v>20% to 39%</c:v>
                </c:pt>
                <c:pt idx="3">
                  <c:v>Less than 20%</c:v>
                </c:pt>
              </c:strCache>
            </c:strRef>
          </c:cat>
          <c:val>
            <c:numRef>
              <c:f>Sheet1!$C$10:$C$13</c:f>
              <c:numCache>
                <c:formatCode>0%</c:formatCode>
                <c:ptCount val="4"/>
                <c:pt idx="0">
                  <c:v>0.09</c:v>
                </c:pt>
                <c:pt idx="1">
                  <c:v>0.28000000000000003</c:v>
                </c:pt>
                <c:pt idx="2">
                  <c:v>0.43</c:v>
                </c:pt>
                <c:pt idx="3">
                  <c:v>0.2</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51663197313630604"/>
          <c:y val="0.56374122598909004"/>
          <c:w val="0.35920513340902999"/>
          <c:h val="0.35393565269396698"/>
        </c:manualLayout>
      </c:layout>
      <c:overlay val="0"/>
      <c:txPr>
        <a:bodyPr/>
        <a:lstStyle/>
        <a:p>
          <a:pPr>
            <a:defRPr sz="1100"/>
          </a:pPr>
          <a:endParaRPr lang="en-US"/>
        </a:p>
      </c:txPr>
    </c:legend>
    <c:plotVisOnly val="1"/>
    <c:dispBlanksAs val="gap"/>
    <c:showDLblsOverMax val="0"/>
  </c:chart>
  <c:spPr>
    <a:solidFill>
      <a:schemeClr val="bg1"/>
    </a:solidFill>
    <a:ln>
      <a:noFill/>
    </a:ln>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B1A8B5-A387-4D1D-8E65-8BDBAD528510}" type="doc">
      <dgm:prSet loTypeId="urn:microsoft.com/office/officeart/2005/8/layout/funnel1" loCatId="process" qsTypeId="urn:microsoft.com/office/officeart/2005/8/quickstyle/simple1" qsCatId="simple" csTypeId="urn:microsoft.com/office/officeart/2005/8/colors/colorful1" csCatId="colorful" phldr="1"/>
      <dgm:spPr/>
      <dgm:t>
        <a:bodyPr/>
        <a:lstStyle/>
        <a:p>
          <a:endParaRPr lang="en-US"/>
        </a:p>
      </dgm:t>
    </dgm:pt>
    <dgm:pt modelId="{133B04BC-467F-47B0-8F0D-18FAD53311BC}">
      <dgm:prSet phldrT="[Text]"/>
      <dgm:spPr/>
      <dgm:t>
        <a:bodyPr/>
        <a:lstStyle/>
        <a:p>
          <a:r>
            <a:rPr lang="en-US" dirty="0" smtClean="0"/>
            <a:t>Platform design engineering</a:t>
          </a:r>
          <a:endParaRPr lang="en-US" dirty="0"/>
        </a:p>
      </dgm:t>
    </dgm:pt>
    <dgm:pt modelId="{922723BA-EF71-4C8C-81E9-CFC14CE58275}" type="parTrans" cxnId="{A6F6C25E-1CC2-4BEF-B8AB-CF1809CC0F5F}">
      <dgm:prSet/>
      <dgm:spPr/>
      <dgm:t>
        <a:bodyPr/>
        <a:lstStyle/>
        <a:p>
          <a:endParaRPr lang="en-US"/>
        </a:p>
      </dgm:t>
    </dgm:pt>
    <dgm:pt modelId="{60AB1999-7CDF-416E-96B1-37E0B6533ED6}" type="sibTrans" cxnId="{A6F6C25E-1CC2-4BEF-B8AB-CF1809CC0F5F}">
      <dgm:prSet/>
      <dgm:spPr/>
      <dgm:t>
        <a:bodyPr/>
        <a:lstStyle/>
        <a:p>
          <a:endParaRPr lang="en-US"/>
        </a:p>
      </dgm:t>
    </dgm:pt>
    <dgm:pt modelId="{F25684F8-58F2-43CA-86AE-CDB592BE6046}">
      <dgm:prSet phldrT="[Text]"/>
      <dgm:spPr/>
      <dgm:t>
        <a:bodyPr/>
        <a:lstStyle/>
        <a:p>
          <a:r>
            <a:rPr lang="en-US" dirty="0" smtClean="0"/>
            <a:t>Capacity Management</a:t>
          </a:r>
          <a:endParaRPr lang="en-US" dirty="0"/>
        </a:p>
      </dgm:t>
    </dgm:pt>
    <dgm:pt modelId="{6807B7D6-BDF4-4930-A4EB-8549A0763A9B}" type="parTrans" cxnId="{40527092-ECF4-4498-ABC7-AC710A0E3375}">
      <dgm:prSet/>
      <dgm:spPr/>
      <dgm:t>
        <a:bodyPr/>
        <a:lstStyle/>
        <a:p>
          <a:endParaRPr lang="en-US"/>
        </a:p>
      </dgm:t>
    </dgm:pt>
    <dgm:pt modelId="{B1C5846E-4947-448E-A272-6A990738B52E}" type="sibTrans" cxnId="{40527092-ECF4-4498-ABC7-AC710A0E3375}">
      <dgm:prSet/>
      <dgm:spPr/>
      <dgm:t>
        <a:bodyPr/>
        <a:lstStyle/>
        <a:p>
          <a:endParaRPr lang="en-US"/>
        </a:p>
      </dgm:t>
    </dgm:pt>
    <dgm:pt modelId="{BEF074E9-B408-4A92-AD09-57ED320AC520}">
      <dgm:prSet phldrT="[Text]"/>
      <dgm:spPr/>
      <dgm:t>
        <a:bodyPr/>
        <a:lstStyle/>
        <a:p>
          <a:r>
            <a:rPr lang="en-US" dirty="0" smtClean="0"/>
            <a:t>Service Delivery &amp; Other Groups</a:t>
          </a:r>
          <a:endParaRPr lang="en-US" dirty="0"/>
        </a:p>
      </dgm:t>
    </dgm:pt>
    <dgm:pt modelId="{5B40430A-B350-4F66-ADC1-07E226CAE2DF}" type="parTrans" cxnId="{6789626C-F0DE-45FC-854A-9DC12F581E84}">
      <dgm:prSet/>
      <dgm:spPr/>
      <dgm:t>
        <a:bodyPr/>
        <a:lstStyle/>
        <a:p>
          <a:endParaRPr lang="en-US"/>
        </a:p>
      </dgm:t>
    </dgm:pt>
    <dgm:pt modelId="{A5363054-A714-427D-9305-939F0B55CEB9}" type="sibTrans" cxnId="{6789626C-F0DE-45FC-854A-9DC12F581E84}">
      <dgm:prSet/>
      <dgm:spPr/>
      <dgm:t>
        <a:bodyPr/>
        <a:lstStyle/>
        <a:p>
          <a:endParaRPr lang="en-US"/>
        </a:p>
      </dgm:t>
    </dgm:pt>
    <dgm:pt modelId="{17BEB408-E545-4F32-8C5B-3A570B84C8F6}">
      <dgm:prSet phldrT="[Text]"/>
      <dgm:spPr/>
      <dgm:t>
        <a:bodyPr/>
        <a:lstStyle/>
        <a:p>
          <a:r>
            <a:rPr lang="en-US" dirty="0" smtClean="0"/>
            <a:t>Business &amp; Technical Criteria</a:t>
          </a:r>
          <a:endParaRPr lang="en-US" dirty="0"/>
        </a:p>
      </dgm:t>
    </dgm:pt>
    <dgm:pt modelId="{453859B3-D702-4E59-8031-4E711553AFE4}" type="parTrans" cxnId="{33D9558A-CDAB-43E5-B724-BC3549261C87}">
      <dgm:prSet/>
      <dgm:spPr/>
      <dgm:t>
        <a:bodyPr/>
        <a:lstStyle/>
        <a:p>
          <a:endParaRPr lang="en-US"/>
        </a:p>
      </dgm:t>
    </dgm:pt>
    <dgm:pt modelId="{682FCE2A-18B1-434D-A3E1-51DF152E10DC}" type="sibTrans" cxnId="{33D9558A-CDAB-43E5-B724-BC3549261C87}">
      <dgm:prSet/>
      <dgm:spPr/>
      <dgm:t>
        <a:bodyPr/>
        <a:lstStyle/>
        <a:p>
          <a:endParaRPr lang="en-US"/>
        </a:p>
      </dgm:t>
    </dgm:pt>
    <dgm:pt modelId="{D2B152AB-6F95-44B1-92D5-2C3E79BFEA61}" type="pres">
      <dgm:prSet presAssocID="{4FB1A8B5-A387-4D1D-8E65-8BDBAD528510}" presName="Name0" presStyleCnt="0">
        <dgm:presLayoutVars>
          <dgm:chMax val="4"/>
          <dgm:resizeHandles val="exact"/>
        </dgm:presLayoutVars>
      </dgm:prSet>
      <dgm:spPr/>
      <dgm:t>
        <a:bodyPr/>
        <a:lstStyle/>
        <a:p>
          <a:endParaRPr lang="en-US"/>
        </a:p>
      </dgm:t>
    </dgm:pt>
    <dgm:pt modelId="{CDE73073-16BF-45E3-AF93-C7FFFF844427}" type="pres">
      <dgm:prSet presAssocID="{4FB1A8B5-A387-4D1D-8E65-8BDBAD528510}" presName="ellipse" presStyleLbl="trBgShp" presStyleIdx="0" presStyleCnt="1"/>
      <dgm:spPr/>
    </dgm:pt>
    <dgm:pt modelId="{64E688C2-075C-42EB-9C68-CBCEE7F2620A}" type="pres">
      <dgm:prSet presAssocID="{4FB1A8B5-A387-4D1D-8E65-8BDBAD528510}" presName="arrow1" presStyleLbl="fgShp" presStyleIdx="0" presStyleCnt="1"/>
      <dgm:spPr/>
    </dgm:pt>
    <dgm:pt modelId="{EED69D2B-80B2-41BF-8BAF-52716F7344E9}" type="pres">
      <dgm:prSet presAssocID="{4FB1A8B5-A387-4D1D-8E65-8BDBAD528510}" presName="rectangle" presStyleLbl="revTx" presStyleIdx="0" presStyleCnt="1">
        <dgm:presLayoutVars>
          <dgm:bulletEnabled val="1"/>
        </dgm:presLayoutVars>
      </dgm:prSet>
      <dgm:spPr/>
      <dgm:t>
        <a:bodyPr/>
        <a:lstStyle/>
        <a:p>
          <a:endParaRPr lang="en-US"/>
        </a:p>
      </dgm:t>
    </dgm:pt>
    <dgm:pt modelId="{FF5B1108-D8A6-46D8-ADB9-4F0DF88BECF5}" type="pres">
      <dgm:prSet presAssocID="{F25684F8-58F2-43CA-86AE-CDB592BE6046}" presName="item1" presStyleLbl="node1" presStyleIdx="0" presStyleCnt="3">
        <dgm:presLayoutVars>
          <dgm:bulletEnabled val="1"/>
        </dgm:presLayoutVars>
      </dgm:prSet>
      <dgm:spPr/>
      <dgm:t>
        <a:bodyPr/>
        <a:lstStyle/>
        <a:p>
          <a:endParaRPr lang="en-US"/>
        </a:p>
      </dgm:t>
    </dgm:pt>
    <dgm:pt modelId="{C1BA948F-DE71-4332-AECE-E24F619FB158}" type="pres">
      <dgm:prSet presAssocID="{BEF074E9-B408-4A92-AD09-57ED320AC520}" presName="item2" presStyleLbl="node1" presStyleIdx="1" presStyleCnt="3">
        <dgm:presLayoutVars>
          <dgm:bulletEnabled val="1"/>
        </dgm:presLayoutVars>
      </dgm:prSet>
      <dgm:spPr/>
      <dgm:t>
        <a:bodyPr/>
        <a:lstStyle/>
        <a:p>
          <a:endParaRPr lang="en-US"/>
        </a:p>
      </dgm:t>
    </dgm:pt>
    <dgm:pt modelId="{FE9BECEF-8448-4068-ADFB-67468A80AFD6}" type="pres">
      <dgm:prSet presAssocID="{17BEB408-E545-4F32-8C5B-3A570B84C8F6}" presName="item3" presStyleLbl="node1" presStyleIdx="2" presStyleCnt="3">
        <dgm:presLayoutVars>
          <dgm:bulletEnabled val="1"/>
        </dgm:presLayoutVars>
      </dgm:prSet>
      <dgm:spPr/>
      <dgm:t>
        <a:bodyPr/>
        <a:lstStyle/>
        <a:p>
          <a:endParaRPr lang="en-US"/>
        </a:p>
      </dgm:t>
    </dgm:pt>
    <dgm:pt modelId="{9DFA1E9F-0E2D-48CF-8F4E-4801CEF3489A}" type="pres">
      <dgm:prSet presAssocID="{4FB1A8B5-A387-4D1D-8E65-8BDBAD528510}" presName="funnel" presStyleLbl="trAlignAcc1" presStyleIdx="0" presStyleCnt="1" custLinFactNeighborX="-624" custLinFactNeighborY="-338"/>
      <dgm:spPr/>
    </dgm:pt>
  </dgm:ptLst>
  <dgm:cxnLst>
    <dgm:cxn modelId="{90ED1935-0716-482D-A736-DBA34745C3AF}" type="presOf" srcId="{BEF074E9-B408-4A92-AD09-57ED320AC520}" destId="{FF5B1108-D8A6-46D8-ADB9-4F0DF88BECF5}" srcOrd="0" destOrd="0" presId="urn:microsoft.com/office/officeart/2005/8/layout/funnel1"/>
    <dgm:cxn modelId="{A6F6C25E-1CC2-4BEF-B8AB-CF1809CC0F5F}" srcId="{4FB1A8B5-A387-4D1D-8E65-8BDBAD528510}" destId="{133B04BC-467F-47B0-8F0D-18FAD53311BC}" srcOrd="0" destOrd="0" parTransId="{922723BA-EF71-4C8C-81E9-CFC14CE58275}" sibTransId="{60AB1999-7CDF-416E-96B1-37E0B6533ED6}"/>
    <dgm:cxn modelId="{33D9558A-CDAB-43E5-B724-BC3549261C87}" srcId="{4FB1A8B5-A387-4D1D-8E65-8BDBAD528510}" destId="{17BEB408-E545-4F32-8C5B-3A570B84C8F6}" srcOrd="3" destOrd="0" parTransId="{453859B3-D702-4E59-8031-4E711553AFE4}" sibTransId="{682FCE2A-18B1-434D-A3E1-51DF152E10DC}"/>
    <dgm:cxn modelId="{41B01E57-BF63-4724-8C95-96285FD36B15}" type="presOf" srcId="{F25684F8-58F2-43CA-86AE-CDB592BE6046}" destId="{C1BA948F-DE71-4332-AECE-E24F619FB158}" srcOrd="0" destOrd="0" presId="urn:microsoft.com/office/officeart/2005/8/layout/funnel1"/>
    <dgm:cxn modelId="{E947646D-A92D-4432-BC1D-0510850E077D}" type="presOf" srcId="{4FB1A8B5-A387-4D1D-8E65-8BDBAD528510}" destId="{D2B152AB-6F95-44B1-92D5-2C3E79BFEA61}" srcOrd="0" destOrd="0" presId="urn:microsoft.com/office/officeart/2005/8/layout/funnel1"/>
    <dgm:cxn modelId="{E5559A51-4475-4B66-B574-0EEF53ABE6C4}" type="presOf" srcId="{17BEB408-E545-4F32-8C5B-3A570B84C8F6}" destId="{EED69D2B-80B2-41BF-8BAF-52716F7344E9}" srcOrd="0" destOrd="0" presId="urn:microsoft.com/office/officeart/2005/8/layout/funnel1"/>
    <dgm:cxn modelId="{40527092-ECF4-4498-ABC7-AC710A0E3375}" srcId="{4FB1A8B5-A387-4D1D-8E65-8BDBAD528510}" destId="{F25684F8-58F2-43CA-86AE-CDB592BE6046}" srcOrd="1" destOrd="0" parTransId="{6807B7D6-BDF4-4930-A4EB-8549A0763A9B}" sibTransId="{B1C5846E-4947-448E-A272-6A990738B52E}"/>
    <dgm:cxn modelId="{6E13632F-2E89-4DB8-85EF-1D84776440DC}" type="presOf" srcId="{133B04BC-467F-47B0-8F0D-18FAD53311BC}" destId="{FE9BECEF-8448-4068-ADFB-67468A80AFD6}" srcOrd="0" destOrd="0" presId="urn:microsoft.com/office/officeart/2005/8/layout/funnel1"/>
    <dgm:cxn modelId="{6789626C-F0DE-45FC-854A-9DC12F581E84}" srcId="{4FB1A8B5-A387-4D1D-8E65-8BDBAD528510}" destId="{BEF074E9-B408-4A92-AD09-57ED320AC520}" srcOrd="2" destOrd="0" parTransId="{5B40430A-B350-4F66-ADC1-07E226CAE2DF}" sibTransId="{A5363054-A714-427D-9305-939F0B55CEB9}"/>
    <dgm:cxn modelId="{DEC62C41-D2C0-4B7B-9903-363519E48D0B}" type="presParOf" srcId="{D2B152AB-6F95-44B1-92D5-2C3E79BFEA61}" destId="{CDE73073-16BF-45E3-AF93-C7FFFF844427}" srcOrd="0" destOrd="0" presId="urn:microsoft.com/office/officeart/2005/8/layout/funnel1"/>
    <dgm:cxn modelId="{77CE0A8A-51B1-4F9B-AA7F-577F0DB357D9}" type="presParOf" srcId="{D2B152AB-6F95-44B1-92D5-2C3E79BFEA61}" destId="{64E688C2-075C-42EB-9C68-CBCEE7F2620A}" srcOrd="1" destOrd="0" presId="urn:microsoft.com/office/officeart/2005/8/layout/funnel1"/>
    <dgm:cxn modelId="{B12215C6-464A-4F95-81A2-ED5EF5ACE721}" type="presParOf" srcId="{D2B152AB-6F95-44B1-92D5-2C3E79BFEA61}" destId="{EED69D2B-80B2-41BF-8BAF-52716F7344E9}" srcOrd="2" destOrd="0" presId="urn:microsoft.com/office/officeart/2005/8/layout/funnel1"/>
    <dgm:cxn modelId="{D201162E-E74C-4F82-8450-9DDC006E70B3}" type="presParOf" srcId="{D2B152AB-6F95-44B1-92D5-2C3E79BFEA61}" destId="{FF5B1108-D8A6-46D8-ADB9-4F0DF88BECF5}" srcOrd="3" destOrd="0" presId="urn:microsoft.com/office/officeart/2005/8/layout/funnel1"/>
    <dgm:cxn modelId="{6331E64D-8B60-4A47-B11C-32575DAE15E9}" type="presParOf" srcId="{D2B152AB-6F95-44B1-92D5-2C3E79BFEA61}" destId="{C1BA948F-DE71-4332-AECE-E24F619FB158}" srcOrd="4" destOrd="0" presId="urn:microsoft.com/office/officeart/2005/8/layout/funnel1"/>
    <dgm:cxn modelId="{F452E36D-363A-4435-B73C-05D1C4AA9AC6}" type="presParOf" srcId="{D2B152AB-6F95-44B1-92D5-2C3E79BFEA61}" destId="{FE9BECEF-8448-4068-ADFB-67468A80AFD6}" srcOrd="5" destOrd="0" presId="urn:microsoft.com/office/officeart/2005/8/layout/funnel1"/>
    <dgm:cxn modelId="{69158C12-7DD4-4C26-8D36-6B032C306395}" type="presParOf" srcId="{D2B152AB-6F95-44B1-92D5-2C3E79BFEA61}" destId="{9DFA1E9F-0E2D-48CF-8F4E-4801CEF3489A}"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90682F-9228-426C-8754-75E519990A49}" type="doc">
      <dgm:prSet loTypeId="urn:microsoft.com/office/officeart/2005/8/layout/cycle8" loCatId="cycle" qsTypeId="urn:microsoft.com/office/officeart/2005/8/quickstyle/simple1" qsCatId="simple" csTypeId="urn:microsoft.com/office/officeart/2005/8/colors/accent1_2" csCatId="accent1" phldr="1"/>
      <dgm:spPr/>
    </dgm:pt>
    <dgm:pt modelId="{ED017606-A5F2-4894-886A-9DCDDB2BFFE0}" type="pres">
      <dgm:prSet presAssocID="{C690682F-9228-426C-8754-75E519990A49}" presName="compositeShape" presStyleCnt="0">
        <dgm:presLayoutVars>
          <dgm:chMax val="7"/>
          <dgm:dir/>
          <dgm:resizeHandles val="exact"/>
        </dgm:presLayoutVars>
      </dgm:prSet>
      <dgm:spPr/>
    </dgm:pt>
  </dgm:ptLst>
  <dgm:cxnLst>
    <dgm:cxn modelId="{76BDD0CE-E346-4A40-896A-D1AC4939994A}" type="presOf" srcId="{C690682F-9228-426C-8754-75E519990A49}" destId="{ED017606-A5F2-4894-886A-9DCDDB2BFFE0}" srcOrd="0"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EFA381-5F61-4F8D-BB86-A672F34B80AC}" type="doc">
      <dgm:prSet loTypeId="urn:microsoft.com/office/officeart/2005/8/layout/cycle1" loCatId="cycle" qsTypeId="urn:microsoft.com/office/officeart/2005/8/quickstyle/simple1" qsCatId="simple" csTypeId="urn:microsoft.com/office/officeart/2005/8/colors/accent1_1" csCatId="accent1" phldr="1"/>
      <dgm:spPr/>
      <dgm:t>
        <a:bodyPr/>
        <a:lstStyle/>
        <a:p>
          <a:endParaRPr lang="en-US"/>
        </a:p>
      </dgm:t>
    </dgm:pt>
    <dgm:pt modelId="{0FBF4703-C1BC-4F28-8E2A-3366F986ECBD}">
      <dgm:prSet phldrT="[Text]"/>
      <dgm:spPr/>
      <dgm:t>
        <a:bodyPr/>
        <a:lstStyle/>
        <a:p>
          <a:endParaRPr lang="en-US" dirty="0"/>
        </a:p>
      </dgm:t>
    </dgm:pt>
    <dgm:pt modelId="{D34CC757-0E2A-41BA-BF18-DD890BAFC086}" type="parTrans" cxnId="{12B00D4A-57A6-4415-99DA-339AC6C10B58}">
      <dgm:prSet/>
      <dgm:spPr/>
      <dgm:t>
        <a:bodyPr/>
        <a:lstStyle/>
        <a:p>
          <a:endParaRPr lang="en-US"/>
        </a:p>
      </dgm:t>
    </dgm:pt>
    <dgm:pt modelId="{396F04DE-B313-4D8A-AF33-6E656F2C883B}" type="sibTrans" cxnId="{12B00D4A-57A6-4415-99DA-339AC6C10B58}">
      <dgm:prSet/>
      <dgm:spPr/>
      <dgm:t>
        <a:bodyPr/>
        <a:lstStyle/>
        <a:p>
          <a:endParaRPr lang="en-US"/>
        </a:p>
      </dgm:t>
    </dgm:pt>
    <dgm:pt modelId="{06DA4686-3B84-477B-BBD2-D2C33BDE9CE5}">
      <dgm:prSet phldrT="[Text]" custT="1"/>
      <dgm:spPr/>
      <dgm:t>
        <a:bodyPr/>
        <a:lstStyle/>
        <a:p>
          <a:endParaRPr lang="en-US" sz="1050" dirty="0"/>
        </a:p>
      </dgm:t>
    </dgm:pt>
    <dgm:pt modelId="{6552A483-8FF9-4F50-8E5B-7A6F22003AB5}" type="parTrans" cxnId="{AFA60F98-DA4F-4BA4-A977-53096EF13081}">
      <dgm:prSet/>
      <dgm:spPr/>
      <dgm:t>
        <a:bodyPr/>
        <a:lstStyle/>
        <a:p>
          <a:endParaRPr lang="en-US"/>
        </a:p>
      </dgm:t>
    </dgm:pt>
    <dgm:pt modelId="{AE8E8CAD-B3F4-4BEB-81BE-E42C062F29E1}" type="sibTrans" cxnId="{AFA60F98-DA4F-4BA4-A977-53096EF13081}">
      <dgm:prSet/>
      <dgm:spPr/>
      <dgm:t>
        <a:bodyPr/>
        <a:lstStyle/>
        <a:p>
          <a:endParaRPr lang="en-US"/>
        </a:p>
      </dgm:t>
    </dgm:pt>
    <dgm:pt modelId="{7ADAAF5A-F933-45AE-A644-D1DC2C82E2E4}">
      <dgm:prSet phldrT="[Text]"/>
      <dgm:spPr/>
      <dgm:t>
        <a:bodyPr/>
        <a:lstStyle/>
        <a:p>
          <a:endParaRPr lang="en-US" dirty="0"/>
        </a:p>
      </dgm:t>
    </dgm:pt>
    <dgm:pt modelId="{9AE291F9-8A0B-4722-ADC8-EE3ACB3C3FCA}" type="parTrans" cxnId="{D851CFE4-115E-4AB4-ACE1-2885555224EA}">
      <dgm:prSet/>
      <dgm:spPr/>
      <dgm:t>
        <a:bodyPr/>
        <a:lstStyle/>
        <a:p>
          <a:endParaRPr lang="en-US"/>
        </a:p>
      </dgm:t>
    </dgm:pt>
    <dgm:pt modelId="{EE085ED1-4593-48F8-BC65-F1B61F3740C6}" type="sibTrans" cxnId="{D851CFE4-115E-4AB4-ACE1-2885555224EA}">
      <dgm:prSet/>
      <dgm:spPr/>
      <dgm:t>
        <a:bodyPr/>
        <a:lstStyle/>
        <a:p>
          <a:endParaRPr lang="en-US"/>
        </a:p>
      </dgm:t>
    </dgm:pt>
    <dgm:pt modelId="{F9475B2B-49C0-4F30-B234-56AB7ED73070}">
      <dgm:prSet phldrT="[Text]"/>
      <dgm:spPr/>
      <dgm:t>
        <a:bodyPr/>
        <a:lstStyle/>
        <a:p>
          <a:endParaRPr lang="en-US" dirty="0"/>
        </a:p>
      </dgm:t>
    </dgm:pt>
    <dgm:pt modelId="{8994505A-3FA1-444A-8CF7-C95441DA25BE}" type="parTrans" cxnId="{49C76E69-A521-492B-8424-C92351CD65EE}">
      <dgm:prSet/>
      <dgm:spPr/>
      <dgm:t>
        <a:bodyPr/>
        <a:lstStyle/>
        <a:p>
          <a:endParaRPr lang="en-US"/>
        </a:p>
      </dgm:t>
    </dgm:pt>
    <dgm:pt modelId="{265AECDA-7648-409C-B61B-E2E3764766F2}" type="sibTrans" cxnId="{49C76E69-A521-492B-8424-C92351CD65EE}">
      <dgm:prSet/>
      <dgm:spPr/>
      <dgm:t>
        <a:bodyPr/>
        <a:lstStyle/>
        <a:p>
          <a:endParaRPr lang="en-US"/>
        </a:p>
      </dgm:t>
    </dgm:pt>
    <dgm:pt modelId="{52C00462-C6CA-42F4-A1A9-75CF7404A4A5}">
      <dgm:prSet phldrT="[Text]"/>
      <dgm:spPr/>
      <dgm:t>
        <a:bodyPr/>
        <a:lstStyle/>
        <a:p>
          <a:endParaRPr lang="en-US" dirty="0"/>
        </a:p>
      </dgm:t>
    </dgm:pt>
    <dgm:pt modelId="{3CE38A1D-E41D-4455-A036-1109ED66A351}" type="parTrans" cxnId="{DED4E520-235B-48EF-B855-E4799CF869B7}">
      <dgm:prSet/>
      <dgm:spPr/>
      <dgm:t>
        <a:bodyPr/>
        <a:lstStyle/>
        <a:p>
          <a:endParaRPr lang="en-US"/>
        </a:p>
      </dgm:t>
    </dgm:pt>
    <dgm:pt modelId="{BBEC54C4-A792-41C7-B73E-4D1A0882C552}" type="sibTrans" cxnId="{DED4E520-235B-48EF-B855-E4799CF869B7}">
      <dgm:prSet/>
      <dgm:spPr/>
      <dgm:t>
        <a:bodyPr/>
        <a:lstStyle/>
        <a:p>
          <a:endParaRPr lang="en-US"/>
        </a:p>
      </dgm:t>
    </dgm:pt>
    <dgm:pt modelId="{B8D696D2-1C7D-4C8D-9717-F109A4BFCB61}" type="pres">
      <dgm:prSet presAssocID="{44EFA381-5F61-4F8D-BB86-A672F34B80AC}" presName="cycle" presStyleCnt="0">
        <dgm:presLayoutVars>
          <dgm:dir/>
          <dgm:resizeHandles val="exact"/>
        </dgm:presLayoutVars>
      </dgm:prSet>
      <dgm:spPr/>
      <dgm:t>
        <a:bodyPr/>
        <a:lstStyle/>
        <a:p>
          <a:endParaRPr lang="en-US"/>
        </a:p>
      </dgm:t>
    </dgm:pt>
    <dgm:pt modelId="{E789233C-C63E-45A5-924F-3D9C2FE27312}" type="pres">
      <dgm:prSet presAssocID="{0FBF4703-C1BC-4F28-8E2A-3366F986ECBD}" presName="dummy" presStyleCnt="0"/>
      <dgm:spPr/>
    </dgm:pt>
    <dgm:pt modelId="{A92EBE8C-611B-46A3-ABE4-A2FED5156692}" type="pres">
      <dgm:prSet presAssocID="{0FBF4703-C1BC-4F28-8E2A-3366F986ECBD}" presName="node" presStyleLbl="revTx" presStyleIdx="0" presStyleCnt="5">
        <dgm:presLayoutVars>
          <dgm:bulletEnabled val="1"/>
        </dgm:presLayoutVars>
      </dgm:prSet>
      <dgm:spPr/>
      <dgm:t>
        <a:bodyPr/>
        <a:lstStyle/>
        <a:p>
          <a:endParaRPr lang="en-US"/>
        </a:p>
      </dgm:t>
    </dgm:pt>
    <dgm:pt modelId="{633C6BFD-3E26-413A-B1B9-D2BF0339A76C}" type="pres">
      <dgm:prSet presAssocID="{396F04DE-B313-4D8A-AF33-6E656F2C883B}" presName="sibTrans" presStyleLbl="node1" presStyleIdx="0" presStyleCnt="5" custAng="19762440"/>
      <dgm:spPr/>
      <dgm:t>
        <a:bodyPr/>
        <a:lstStyle/>
        <a:p>
          <a:endParaRPr lang="en-US"/>
        </a:p>
      </dgm:t>
    </dgm:pt>
    <dgm:pt modelId="{B094CDD2-4406-4833-B019-D0CB6AEE5010}" type="pres">
      <dgm:prSet presAssocID="{06DA4686-3B84-477B-BBD2-D2C33BDE9CE5}" presName="dummy" presStyleCnt="0"/>
      <dgm:spPr/>
    </dgm:pt>
    <dgm:pt modelId="{EF4DD13A-7579-4CBF-AAB9-07DBD4E0F767}" type="pres">
      <dgm:prSet presAssocID="{06DA4686-3B84-477B-BBD2-D2C33BDE9CE5}" presName="node" presStyleLbl="revTx" presStyleIdx="1" presStyleCnt="5" custScaleX="123831">
        <dgm:presLayoutVars>
          <dgm:bulletEnabled val="1"/>
        </dgm:presLayoutVars>
      </dgm:prSet>
      <dgm:spPr/>
      <dgm:t>
        <a:bodyPr/>
        <a:lstStyle/>
        <a:p>
          <a:endParaRPr lang="en-US"/>
        </a:p>
      </dgm:t>
    </dgm:pt>
    <dgm:pt modelId="{CE625E95-BEAC-4D9C-BDC1-EA46B773160D}" type="pres">
      <dgm:prSet presAssocID="{AE8E8CAD-B3F4-4BEB-81BE-E42C062F29E1}" presName="sibTrans" presStyleLbl="node1" presStyleIdx="1" presStyleCnt="5" custAng="19448247"/>
      <dgm:spPr/>
      <dgm:t>
        <a:bodyPr/>
        <a:lstStyle/>
        <a:p>
          <a:endParaRPr lang="en-US"/>
        </a:p>
      </dgm:t>
    </dgm:pt>
    <dgm:pt modelId="{3AF25FBA-7951-4EE3-A66C-A42A9E216310}" type="pres">
      <dgm:prSet presAssocID="{7ADAAF5A-F933-45AE-A644-D1DC2C82E2E4}" presName="dummy" presStyleCnt="0"/>
      <dgm:spPr/>
    </dgm:pt>
    <dgm:pt modelId="{1A872910-C460-4EBE-8EC4-8B47D4B97AA1}" type="pres">
      <dgm:prSet presAssocID="{7ADAAF5A-F933-45AE-A644-D1DC2C82E2E4}" presName="node" presStyleLbl="revTx" presStyleIdx="2" presStyleCnt="5">
        <dgm:presLayoutVars>
          <dgm:bulletEnabled val="1"/>
        </dgm:presLayoutVars>
      </dgm:prSet>
      <dgm:spPr/>
      <dgm:t>
        <a:bodyPr/>
        <a:lstStyle/>
        <a:p>
          <a:endParaRPr lang="en-US"/>
        </a:p>
      </dgm:t>
    </dgm:pt>
    <dgm:pt modelId="{EDED40F2-CB93-4103-88C6-6B3FF0AE8DB3}" type="pres">
      <dgm:prSet presAssocID="{EE085ED1-4593-48F8-BC65-F1B61F3740C6}" presName="sibTrans" presStyleLbl="node1" presStyleIdx="2" presStyleCnt="5" custAng="19407892"/>
      <dgm:spPr/>
      <dgm:t>
        <a:bodyPr/>
        <a:lstStyle/>
        <a:p>
          <a:endParaRPr lang="en-US"/>
        </a:p>
      </dgm:t>
    </dgm:pt>
    <dgm:pt modelId="{A4CF8814-C09D-4F3C-A2CA-266CF8E1F22A}" type="pres">
      <dgm:prSet presAssocID="{F9475B2B-49C0-4F30-B234-56AB7ED73070}" presName="dummy" presStyleCnt="0"/>
      <dgm:spPr/>
    </dgm:pt>
    <dgm:pt modelId="{5AD22593-6188-486E-B5BF-4E449442EAFC}" type="pres">
      <dgm:prSet presAssocID="{F9475B2B-49C0-4F30-B234-56AB7ED73070}" presName="node" presStyleLbl="revTx" presStyleIdx="3" presStyleCnt="5">
        <dgm:presLayoutVars>
          <dgm:bulletEnabled val="1"/>
        </dgm:presLayoutVars>
      </dgm:prSet>
      <dgm:spPr/>
      <dgm:t>
        <a:bodyPr/>
        <a:lstStyle/>
        <a:p>
          <a:endParaRPr lang="en-US"/>
        </a:p>
      </dgm:t>
    </dgm:pt>
    <dgm:pt modelId="{99A59AB6-A2B3-4968-9737-430E22DAC354}" type="pres">
      <dgm:prSet presAssocID="{265AECDA-7648-409C-B61B-E2E3764766F2}" presName="sibTrans" presStyleLbl="node1" presStyleIdx="3" presStyleCnt="5" custAng="19336737"/>
      <dgm:spPr/>
      <dgm:t>
        <a:bodyPr/>
        <a:lstStyle/>
        <a:p>
          <a:endParaRPr lang="en-US"/>
        </a:p>
      </dgm:t>
    </dgm:pt>
    <dgm:pt modelId="{B78155AE-FD91-4D92-B8DF-18B808A356F8}" type="pres">
      <dgm:prSet presAssocID="{52C00462-C6CA-42F4-A1A9-75CF7404A4A5}" presName="dummy" presStyleCnt="0"/>
      <dgm:spPr/>
    </dgm:pt>
    <dgm:pt modelId="{8E7A5808-22FB-458B-81F1-22CB44653762}" type="pres">
      <dgm:prSet presAssocID="{52C00462-C6CA-42F4-A1A9-75CF7404A4A5}" presName="node" presStyleLbl="revTx" presStyleIdx="4" presStyleCnt="5">
        <dgm:presLayoutVars>
          <dgm:bulletEnabled val="1"/>
        </dgm:presLayoutVars>
      </dgm:prSet>
      <dgm:spPr/>
      <dgm:t>
        <a:bodyPr/>
        <a:lstStyle/>
        <a:p>
          <a:endParaRPr lang="en-US"/>
        </a:p>
      </dgm:t>
    </dgm:pt>
    <dgm:pt modelId="{B84E8C93-E1FE-4799-862F-8F56D98CCC32}" type="pres">
      <dgm:prSet presAssocID="{BBEC54C4-A792-41C7-B73E-4D1A0882C552}" presName="sibTrans" presStyleLbl="node1" presStyleIdx="4" presStyleCnt="5" custAng="18973810"/>
      <dgm:spPr/>
      <dgm:t>
        <a:bodyPr/>
        <a:lstStyle/>
        <a:p>
          <a:endParaRPr lang="en-US"/>
        </a:p>
      </dgm:t>
    </dgm:pt>
  </dgm:ptLst>
  <dgm:cxnLst>
    <dgm:cxn modelId="{A01DF53B-3A5D-4D9B-A814-E300784828FE}" type="presOf" srcId="{EE085ED1-4593-48F8-BC65-F1B61F3740C6}" destId="{EDED40F2-CB93-4103-88C6-6B3FF0AE8DB3}" srcOrd="0" destOrd="0" presId="urn:microsoft.com/office/officeart/2005/8/layout/cycle1"/>
    <dgm:cxn modelId="{84976A66-22B0-4EC5-822A-D663ECF8F42F}" type="presOf" srcId="{AE8E8CAD-B3F4-4BEB-81BE-E42C062F29E1}" destId="{CE625E95-BEAC-4D9C-BDC1-EA46B773160D}" srcOrd="0" destOrd="0" presId="urn:microsoft.com/office/officeart/2005/8/layout/cycle1"/>
    <dgm:cxn modelId="{29631E97-953E-4690-AB70-5C13CAEA627A}" type="presOf" srcId="{06DA4686-3B84-477B-BBD2-D2C33BDE9CE5}" destId="{EF4DD13A-7579-4CBF-AAB9-07DBD4E0F767}" srcOrd="0" destOrd="0" presId="urn:microsoft.com/office/officeart/2005/8/layout/cycle1"/>
    <dgm:cxn modelId="{DED4E520-235B-48EF-B855-E4799CF869B7}" srcId="{44EFA381-5F61-4F8D-BB86-A672F34B80AC}" destId="{52C00462-C6CA-42F4-A1A9-75CF7404A4A5}" srcOrd="4" destOrd="0" parTransId="{3CE38A1D-E41D-4455-A036-1109ED66A351}" sibTransId="{BBEC54C4-A792-41C7-B73E-4D1A0882C552}"/>
    <dgm:cxn modelId="{3DAEDFA9-EC25-4BA8-98CF-F2AFD5A7653E}" type="presOf" srcId="{0FBF4703-C1BC-4F28-8E2A-3366F986ECBD}" destId="{A92EBE8C-611B-46A3-ABE4-A2FED5156692}" srcOrd="0" destOrd="0" presId="urn:microsoft.com/office/officeart/2005/8/layout/cycle1"/>
    <dgm:cxn modelId="{49C76E69-A521-492B-8424-C92351CD65EE}" srcId="{44EFA381-5F61-4F8D-BB86-A672F34B80AC}" destId="{F9475B2B-49C0-4F30-B234-56AB7ED73070}" srcOrd="3" destOrd="0" parTransId="{8994505A-3FA1-444A-8CF7-C95441DA25BE}" sibTransId="{265AECDA-7648-409C-B61B-E2E3764766F2}"/>
    <dgm:cxn modelId="{3128388F-0A83-42C8-A678-B77167A777D0}" type="presOf" srcId="{44EFA381-5F61-4F8D-BB86-A672F34B80AC}" destId="{B8D696D2-1C7D-4C8D-9717-F109A4BFCB61}" srcOrd="0" destOrd="0" presId="urn:microsoft.com/office/officeart/2005/8/layout/cycle1"/>
    <dgm:cxn modelId="{C07BE367-1C18-4AFF-A29B-5348D3A02ACD}" type="presOf" srcId="{396F04DE-B313-4D8A-AF33-6E656F2C883B}" destId="{633C6BFD-3E26-413A-B1B9-D2BF0339A76C}" srcOrd="0" destOrd="0" presId="urn:microsoft.com/office/officeart/2005/8/layout/cycle1"/>
    <dgm:cxn modelId="{894CF620-A1A0-4C1A-BA43-9981EEBCDFD2}" type="presOf" srcId="{7ADAAF5A-F933-45AE-A644-D1DC2C82E2E4}" destId="{1A872910-C460-4EBE-8EC4-8B47D4B97AA1}" srcOrd="0" destOrd="0" presId="urn:microsoft.com/office/officeart/2005/8/layout/cycle1"/>
    <dgm:cxn modelId="{12B00D4A-57A6-4415-99DA-339AC6C10B58}" srcId="{44EFA381-5F61-4F8D-BB86-A672F34B80AC}" destId="{0FBF4703-C1BC-4F28-8E2A-3366F986ECBD}" srcOrd="0" destOrd="0" parTransId="{D34CC757-0E2A-41BA-BF18-DD890BAFC086}" sibTransId="{396F04DE-B313-4D8A-AF33-6E656F2C883B}"/>
    <dgm:cxn modelId="{C0DF981B-BE36-4DD9-84C3-CF92601FA7A9}" type="presOf" srcId="{52C00462-C6CA-42F4-A1A9-75CF7404A4A5}" destId="{8E7A5808-22FB-458B-81F1-22CB44653762}" srcOrd="0" destOrd="0" presId="urn:microsoft.com/office/officeart/2005/8/layout/cycle1"/>
    <dgm:cxn modelId="{E2B6A74E-E298-4DD4-8663-6FC75BB7CE38}" type="presOf" srcId="{BBEC54C4-A792-41C7-B73E-4D1A0882C552}" destId="{B84E8C93-E1FE-4799-862F-8F56D98CCC32}" srcOrd="0" destOrd="0" presId="urn:microsoft.com/office/officeart/2005/8/layout/cycle1"/>
    <dgm:cxn modelId="{C288CC6D-F068-49F1-8165-2497C699EA71}" type="presOf" srcId="{F9475B2B-49C0-4F30-B234-56AB7ED73070}" destId="{5AD22593-6188-486E-B5BF-4E449442EAFC}" srcOrd="0" destOrd="0" presId="urn:microsoft.com/office/officeart/2005/8/layout/cycle1"/>
    <dgm:cxn modelId="{D851CFE4-115E-4AB4-ACE1-2885555224EA}" srcId="{44EFA381-5F61-4F8D-BB86-A672F34B80AC}" destId="{7ADAAF5A-F933-45AE-A644-D1DC2C82E2E4}" srcOrd="2" destOrd="0" parTransId="{9AE291F9-8A0B-4722-ADC8-EE3ACB3C3FCA}" sibTransId="{EE085ED1-4593-48F8-BC65-F1B61F3740C6}"/>
    <dgm:cxn modelId="{AFA60F98-DA4F-4BA4-A977-53096EF13081}" srcId="{44EFA381-5F61-4F8D-BB86-A672F34B80AC}" destId="{06DA4686-3B84-477B-BBD2-D2C33BDE9CE5}" srcOrd="1" destOrd="0" parTransId="{6552A483-8FF9-4F50-8E5B-7A6F22003AB5}" sibTransId="{AE8E8CAD-B3F4-4BEB-81BE-E42C062F29E1}"/>
    <dgm:cxn modelId="{DE9B252F-5405-4189-8A1B-CE455E9CE02A}" type="presOf" srcId="{265AECDA-7648-409C-B61B-E2E3764766F2}" destId="{99A59AB6-A2B3-4968-9737-430E22DAC354}" srcOrd="0" destOrd="0" presId="urn:microsoft.com/office/officeart/2005/8/layout/cycle1"/>
    <dgm:cxn modelId="{EF5ACAC5-9930-4D99-B282-766A5B9EC515}" type="presParOf" srcId="{B8D696D2-1C7D-4C8D-9717-F109A4BFCB61}" destId="{E789233C-C63E-45A5-924F-3D9C2FE27312}" srcOrd="0" destOrd="0" presId="urn:microsoft.com/office/officeart/2005/8/layout/cycle1"/>
    <dgm:cxn modelId="{06614563-F355-4135-AF7A-28BE7DE55B28}" type="presParOf" srcId="{B8D696D2-1C7D-4C8D-9717-F109A4BFCB61}" destId="{A92EBE8C-611B-46A3-ABE4-A2FED5156692}" srcOrd="1" destOrd="0" presId="urn:microsoft.com/office/officeart/2005/8/layout/cycle1"/>
    <dgm:cxn modelId="{F3B5E8D2-96C7-4CEC-851D-F376F86BA0E9}" type="presParOf" srcId="{B8D696D2-1C7D-4C8D-9717-F109A4BFCB61}" destId="{633C6BFD-3E26-413A-B1B9-D2BF0339A76C}" srcOrd="2" destOrd="0" presId="urn:microsoft.com/office/officeart/2005/8/layout/cycle1"/>
    <dgm:cxn modelId="{07DD5DCD-D437-4A2F-BF3E-A8CE007575BC}" type="presParOf" srcId="{B8D696D2-1C7D-4C8D-9717-F109A4BFCB61}" destId="{B094CDD2-4406-4833-B019-D0CB6AEE5010}" srcOrd="3" destOrd="0" presId="urn:microsoft.com/office/officeart/2005/8/layout/cycle1"/>
    <dgm:cxn modelId="{402D5ACF-D3AC-44FB-BD6A-101B95AD1949}" type="presParOf" srcId="{B8D696D2-1C7D-4C8D-9717-F109A4BFCB61}" destId="{EF4DD13A-7579-4CBF-AAB9-07DBD4E0F767}" srcOrd="4" destOrd="0" presId="urn:microsoft.com/office/officeart/2005/8/layout/cycle1"/>
    <dgm:cxn modelId="{C20EFA61-4A9C-42F3-8205-5B350D663040}" type="presParOf" srcId="{B8D696D2-1C7D-4C8D-9717-F109A4BFCB61}" destId="{CE625E95-BEAC-4D9C-BDC1-EA46B773160D}" srcOrd="5" destOrd="0" presId="urn:microsoft.com/office/officeart/2005/8/layout/cycle1"/>
    <dgm:cxn modelId="{6BDFF6EE-A9E4-470B-80F4-D61E3B213023}" type="presParOf" srcId="{B8D696D2-1C7D-4C8D-9717-F109A4BFCB61}" destId="{3AF25FBA-7951-4EE3-A66C-A42A9E216310}" srcOrd="6" destOrd="0" presId="urn:microsoft.com/office/officeart/2005/8/layout/cycle1"/>
    <dgm:cxn modelId="{CD5D322D-E22C-4E85-A64E-CA86DDEC8C13}" type="presParOf" srcId="{B8D696D2-1C7D-4C8D-9717-F109A4BFCB61}" destId="{1A872910-C460-4EBE-8EC4-8B47D4B97AA1}" srcOrd="7" destOrd="0" presId="urn:microsoft.com/office/officeart/2005/8/layout/cycle1"/>
    <dgm:cxn modelId="{EEE0D9C8-FB00-4A46-8DBF-6428567C9955}" type="presParOf" srcId="{B8D696D2-1C7D-4C8D-9717-F109A4BFCB61}" destId="{EDED40F2-CB93-4103-88C6-6B3FF0AE8DB3}" srcOrd="8" destOrd="0" presId="urn:microsoft.com/office/officeart/2005/8/layout/cycle1"/>
    <dgm:cxn modelId="{5740507B-FA44-4D30-A62F-60FDC71604CF}" type="presParOf" srcId="{B8D696D2-1C7D-4C8D-9717-F109A4BFCB61}" destId="{A4CF8814-C09D-4F3C-A2CA-266CF8E1F22A}" srcOrd="9" destOrd="0" presId="urn:microsoft.com/office/officeart/2005/8/layout/cycle1"/>
    <dgm:cxn modelId="{00DE1C44-10B4-40E8-AE28-5780CBD76C56}" type="presParOf" srcId="{B8D696D2-1C7D-4C8D-9717-F109A4BFCB61}" destId="{5AD22593-6188-486E-B5BF-4E449442EAFC}" srcOrd="10" destOrd="0" presId="urn:microsoft.com/office/officeart/2005/8/layout/cycle1"/>
    <dgm:cxn modelId="{4B5FD89C-FBC0-44B0-BC6E-3A029473FC02}" type="presParOf" srcId="{B8D696D2-1C7D-4C8D-9717-F109A4BFCB61}" destId="{99A59AB6-A2B3-4968-9737-430E22DAC354}" srcOrd="11" destOrd="0" presId="urn:microsoft.com/office/officeart/2005/8/layout/cycle1"/>
    <dgm:cxn modelId="{B26F9480-2322-4C3F-A109-A897A5701AC8}" type="presParOf" srcId="{B8D696D2-1C7D-4C8D-9717-F109A4BFCB61}" destId="{B78155AE-FD91-4D92-B8DF-18B808A356F8}" srcOrd="12" destOrd="0" presId="urn:microsoft.com/office/officeart/2005/8/layout/cycle1"/>
    <dgm:cxn modelId="{08F924F3-1ED4-406E-BDCF-BE906234747A}" type="presParOf" srcId="{B8D696D2-1C7D-4C8D-9717-F109A4BFCB61}" destId="{8E7A5808-22FB-458B-81F1-22CB44653762}" srcOrd="13" destOrd="0" presId="urn:microsoft.com/office/officeart/2005/8/layout/cycle1"/>
    <dgm:cxn modelId="{D2E3B4E0-E322-4910-8328-6B53ADE77CED}" type="presParOf" srcId="{B8D696D2-1C7D-4C8D-9717-F109A4BFCB61}" destId="{B84E8C93-E1FE-4799-862F-8F56D98CCC32}" srcOrd="14" destOrd="0" presId="urn:microsoft.com/office/officeart/2005/8/layout/cycle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B1A8B5-A387-4D1D-8E65-8BDBAD528510}" type="doc">
      <dgm:prSet loTypeId="urn:microsoft.com/office/officeart/2005/8/layout/funnel1" loCatId="process" qsTypeId="urn:microsoft.com/office/officeart/2005/8/quickstyle/simple1" qsCatId="simple" csTypeId="urn:microsoft.com/office/officeart/2005/8/colors/colorful1" csCatId="colorful" phldr="1"/>
      <dgm:spPr/>
      <dgm:t>
        <a:bodyPr/>
        <a:lstStyle/>
        <a:p>
          <a:endParaRPr lang="en-US"/>
        </a:p>
      </dgm:t>
    </dgm:pt>
    <dgm:pt modelId="{133B04BC-467F-47B0-8F0D-18FAD53311BC}">
      <dgm:prSet phldrT="[Text]"/>
      <dgm:spPr/>
      <dgm:t>
        <a:bodyPr/>
        <a:lstStyle/>
        <a:p>
          <a:r>
            <a:rPr lang="en-US" dirty="0" smtClean="0"/>
            <a:t>Platform design engineering</a:t>
          </a:r>
          <a:endParaRPr lang="en-US" dirty="0"/>
        </a:p>
      </dgm:t>
    </dgm:pt>
    <dgm:pt modelId="{922723BA-EF71-4C8C-81E9-CFC14CE58275}" type="parTrans" cxnId="{A6F6C25E-1CC2-4BEF-B8AB-CF1809CC0F5F}">
      <dgm:prSet/>
      <dgm:spPr/>
      <dgm:t>
        <a:bodyPr/>
        <a:lstStyle/>
        <a:p>
          <a:endParaRPr lang="en-US"/>
        </a:p>
      </dgm:t>
    </dgm:pt>
    <dgm:pt modelId="{60AB1999-7CDF-416E-96B1-37E0B6533ED6}" type="sibTrans" cxnId="{A6F6C25E-1CC2-4BEF-B8AB-CF1809CC0F5F}">
      <dgm:prSet/>
      <dgm:spPr/>
      <dgm:t>
        <a:bodyPr/>
        <a:lstStyle/>
        <a:p>
          <a:endParaRPr lang="en-US"/>
        </a:p>
      </dgm:t>
    </dgm:pt>
    <dgm:pt modelId="{F25684F8-58F2-43CA-86AE-CDB592BE6046}">
      <dgm:prSet phldrT="[Text]"/>
      <dgm:spPr/>
      <dgm:t>
        <a:bodyPr/>
        <a:lstStyle/>
        <a:p>
          <a:r>
            <a:rPr lang="en-US" dirty="0" smtClean="0"/>
            <a:t>Capacity Management</a:t>
          </a:r>
          <a:endParaRPr lang="en-US" dirty="0"/>
        </a:p>
      </dgm:t>
    </dgm:pt>
    <dgm:pt modelId="{6807B7D6-BDF4-4930-A4EB-8549A0763A9B}" type="parTrans" cxnId="{40527092-ECF4-4498-ABC7-AC710A0E3375}">
      <dgm:prSet/>
      <dgm:spPr/>
      <dgm:t>
        <a:bodyPr/>
        <a:lstStyle/>
        <a:p>
          <a:endParaRPr lang="en-US"/>
        </a:p>
      </dgm:t>
    </dgm:pt>
    <dgm:pt modelId="{B1C5846E-4947-448E-A272-6A990738B52E}" type="sibTrans" cxnId="{40527092-ECF4-4498-ABC7-AC710A0E3375}">
      <dgm:prSet/>
      <dgm:spPr/>
      <dgm:t>
        <a:bodyPr/>
        <a:lstStyle/>
        <a:p>
          <a:endParaRPr lang="en-US"/>
        </a:p>
      </dgm:t>
    </dgm:pt>
    <dgm:pt modelId="{BEF074E9-B408-4A92-AD09-57ED320AC520}">
      <dgm:prSet phldrT="[Text]"/>
      <dgm:spPr/>
      <dgm:t>
        <a:bodyPr/>
        <a:lstStyle/>
        <a:p>
          <a:r>
            <a:rPr lang="en-US" dirty="0" smtClean="0"/>
            <a:t>Service Delivery &amp; Other Groups</a:t>
          </a:r>
          <a:endParaRPr lang="en-US" dirty="0"/>
        </a:p>
      </dgm:t>
    </dgm:pt>
    <dgm:pt modelId="{5B40430A-B350-4F66-ADC1-07E226CAE2DF}" type="parTrans" cxnId="{6789626C-F0DE-45FC-854A-9DC12F581E84}">
      <dgm:prSet/>
      <dgm:spPr/>
      <dgm:t>
        <a:bodyPr/>
        <a:lstStyle/>
        <a:p>
          <a:endParaRPr lang="en-US"/>
        </a:p>
      </dgm:t>
    </dgm:pt>
    <dgm:pt modelId="{A5363054-A714-427D-9305-939F0B55CEB9}" type="sibTrans" cxnId="{6789626C-F0DE-45FC-854A-9DC12F581E84}">
      <dgm:prSet/>
      <dgm:spPr/>
      <dgm:t>
        <a:bodyPr/>
        <a:lstStyle/>
        <a:p>
          <a:endParaRPr lang="en-US"/>
        </a:p>
      </dgm:t>
    </dgm:pt>
    <dgm:pt modelId="{17BEB408-E545-4F32-8C5B-3A570B84C8F6}">
      <dgm:prSet phldrT="[Text]"/>
      <dgm:spPr/>
      <dgm:t>
        <a:bodyPr/>
        <a:lstStyle/>
        <a:p>
          <a:r>
            <a:rPr lang="en-US" dirty="0" smtClean="0"/>
            <a:t>VMTurbo enables unified cross functional team based results</a:t>
          </a:r>
          <a:endParaRPr lang="en-US" dirty="0"/>
        </a:p>
      </dgm:t>
    </dgm:pt>
    <dgm:pt modelId="{453859B3-D702-4E59-8031-4E711553AFE4}" type="parTrans" cxnId="{33D9558A-CDAB-43E5-B724-BC3549261C87}">
      <dgm:prSet/>
      <dgm:spPr/>
      <dgm:t>
        <a:bodyPr/>
        <a:lstStyle/>
        <a:p>
          <a:endParaRPr lang="en-US"/>
        </a:p>
      </dgm:t>
    </dgm:pt>
    <dgm:pt modelId="{682FCE2A-18B1-434D-A3E1-51DF152E10DC}" type="sibTrans" cxnId="{33D9558A-CDAB-43E5-B724-BC3549261C87}">
      <dgm:prSet/>
      <dgm:spPr/>
      <dgm:t>
        <a:bodyPr/>
        <a:lstStyle/>
        <a:p>
          <a:endParaRPr lang="en-US"/>
        </a:p>
      </dgm:t>
    </dgm:pt>
    <dgm:pt modelId="{D2B152AB-6F95-44B1-92D5-2C3E79BFEA61}" type="pres">
      <dgm:prSet presAssocID="{4FB1A8B5-A387-4D1D-8E65-8BDBAD528510}" presName="Name0" presStyleCnt="0">
        <dgm:presLayoutVars>
          <dgm:chMax val="4"/>
          <dgm:resizeHandles val="exact"/>
        </dgm:presLayoutVars>
      </dgm:prSet>
      <dgm:spPr/>
      <dgm:t>
        <a:bodyPr/>
        <a:lstStyle/>
        <a:p>
          <a:endParaRPr lang="en-US"/>
        </a:p>
      </dgm:t>
    </dgm:pt>
    <dgm:pt modelId="{CDE73073-16BF-45E3-AF93-C7FFFF844427}" type="pres">
      <dgm:prSet presAssocID="{4FB1A8B5-A387-4D1D-8E65-8BDBAD528510}" presName="ellipse" presStyleLbl="trBgShp" presStyleIdx="0" presStyleCnt="1"/>
      <dgm:spPr/>
    </dgm:pt>
    <dgm:pt modelId="{64E688C2-075C-42EB-9C68-CBCEE7F2620A}" type="pres">
      <dgm:prSet presAssocID="{4FB1A8B5-A387-4D1D-8E65-8BDBAD528510}" presName="arrow1" presStyleLbl="fgShp" presStyleIdx="0" presStyleCnt="1"/>
      <dgm:spPr/>
    </dgm:pt>
    <dgm:pt modelId="{EED69D2B-80B2-41BF-8BAF-52716F7344E9}" type="pres">
      <dgm:prSet presAssocID="{4FB1A8B5-A387-4D1D-8E65-8BDBAD528510}" presName="rectangle" presStyleLbl="revTx" presStyleIdx="0" presStyleCnt="1">
        <dgm:presLayoutVars>
          <dgm:bulletEnabled val="1"/>
        </dgm:presLayoutVars>
      </dgm:prSet>
      <dgm:spPr/>
      <dgm:t>
        <a:bodyPr/>
        <a:lstStyle/>
        <a:p>
          <a:endParaRPr lang="en-US"/>
        </a:p>
      </dgm:t>
    </dgm:pt>
    <dgm:pt modelId="{FF5B1108-D8A6-46D8-ADB9-4F0DF88BECF5}" type="pres">
      <dgm:prSet presAssocID="{F25684F8-58F2-43CA-86AE-CDB592BE6046}" presName="item1" presStyleLbl="node1" presStyleIdx="0" presStyleCnt="3">
        <dgm:presLayoutVars>
          <dgm:bulletEnabled val="1"/>
        </dgm:presLayoutVars>
      </dgm:prSet>
      <dgm:spPr/>
      <dgm:t>
        <a:bodyPr/>
        <a:lstStyle/>
        <a:p>
          <a:endParaRPr lang="en-US"/>
        </a:p>
      </dgm:t>
    </dgm:pt>
    <dgm:pt modelId="{C1BA948F-DE71-4332-AECE-E24F619FB158}" type="pres">
      <dgm:prSet presAssocID="{BEF074E9-B408-4A92-AD09-57ED320AC520}" presName="item2" presStyleLbl="node1" presStyleIdx="1" presStyleCnt="3">
        <dgm:presLayoutVars>
          <dgm:bulletEnabled val="1"/>
        </dgm:presLayoutVars>
      </dgm:prSet>
      <dgm:spPr/>
      <dgm:t>
        <a:bodyPr/>
        <a:lstStyle/>
        <a:p>
          <a:endParaRPr lang="en-US"/>
        </a:p>
      </dgm:t>
    </dgm:pt>
    <dgm:pt modelId="{FE9BECEF-8448-4068-ADFB-67468A80AFD6}" type="pres">
      <dgm:prSet presAssocID="{17BEB408-E545-4F32-8C5B-3A570B84C8F6}" presName="item3" presStyleLbl="node1" presStyleIdx="2" presStyleCnt="3">
        <dgm:presLayoutVars>
          <dgm:bulletEnabled val="1"/>
        </dgm:presLayoutVars>
      </dgm:prSet>
      <dgm:spPr/>
      <dgm:t>
        <a:bodyPr/>
        <a:lstStyle/>
        <a:p>
          <a:endParaRPr lang="en-US"/>
        </a:p>
      </dgm:t>
    </dgm:pt>
    <dgm:pt modelId="{9DFA1E9F-0E2D-48CF-8F4E-4801CEF3489A}" type="pres">
      <dgm:prSet presAssocID="{4FB1A8B5-A387-4D1D-8E65-8BDBAD528510}" presName="funnel" presStyleLbl="trAlignAcc1" presStyleIdx="0" presStyleCnt="1" custLinFactNeighborX="-624" custLinFactNeighborY="-338"/>
      <dgm:spPr/>
    </dgm:pt>
  </dgm:ptLst>
  <dgm:cxnLst>
    <dgm:cxn modelId="{7FD40993-4300-47E4-A542-A9C8557B0084}" type="presOf" srcId="{133B04BC-467F-47B0-8F0D-18FAD53311BC}" destId="{FE9BECEF-8448-4068-ADFB-67468A80AFD6}" srcOrd="0" destOrd="0" presId="urn:microsoft.com/office/officeart/2005/8/layout/funnel1"/>
    <dgm:cxn modelId="{A6F6C25E-1CC2-4BEF-B8AB-CF1809CC0F5F}" srcId="{4FB1A8B5-A387-4D1D-8E65-8BDBAD528510}" destId="{133B04BC-467F-47B0-8F0D-18FAD53311BC}" srcOrd="0" destOrd="0" parTransId="{922723BA-EF71-4C8C-81E9-CFC14CE58275}" sibTransId="{60AB1999-7CDF-416E-96B1-37E0B6533ED6}"/>
    <dgm:cxn modelId="{4371A550-B8FA-4788-8BC3-CCA0958A9239}" type="presOf" srcId="{BEF074E9-B408-4A92-AD09-57ED320AC520}" destId="{FF5B1108-D8A6-46D8-ADB9-4F0DF88BECF5}" srcOrd="0" destOrd="0" presId="urn:microsoft.com/office/officeart/2005/8/layout/funnel1"/>
    <dgm:cxn modelId="{9E0B9570-74DB-4352-B40A-32E29BA75D73}" type="presOf" srcId="{17BEB408-E545-4F32-8C5B-3A570B84C8F6}" destId="{EED69D2B-80B2-41BF-8BAF-52716F7344E9}" srcOrd="0" destOrd="0" presId="urn:microsoft.com/office/officeart/2005/8/layout/funnel1"/>
    <dgm:cxn modelId="{6789626C-F0DE-45FC-854A-9DC12F581E84}" srcId="{4FB1A8B5-A387-4D1D-8E65-8BDBAD528510}" destId="{BEF074E9-B408-4A92-AD09-57ED320AC520}" srcOrd="2" destOrd="0" parTransId="{5B40430A-B350-4F66-ADC1-07E226CAE2DF}" sibTransId="{A5363054-A714-427D-9305-939F0B55CEB9}"/>
    <dgm:cxn modelId="{13457459-BDEC-41CE-8744-EB1327D8A365}" type="presOf" srcId="{F25684F8-58F2-43CA-86AE-CDB592BE6046}" destId="{C1BA948F-DE71-4332-AECE-E24F619FB158}" srcOrd="0" destOrd="0" presId="urn:microsoft.com/office/officeart/2005/8/layout/funnel1"/>
    <dgm:cxn modelId="{F7CE2026-E822-413D-8BCC-C79487F89CB8}" type="presOf" srcId="{4FB1A8B5-A387-4D1D-8E65-8BDBAD528510}" destId="{D2B152AB-6F95-44B1-92D5-2C3E79BFEA61}" srcOrd="0" destOrd="0" presId="urn:microsoft.com/office/officeart/2005/8/layout/funnel1"/>
    <dgm:cxn modelId="{40527092-ECF4-4498-ABC7-AC710A0E3375}" srcId="{4FB1A8B5-A387-4D1D-8E65-8BDBAD528510}" destId="{F25684F8-58F2-43CA-86AE-CDB592BE6046}" srcOrd="1" destOrd="0" parTransId="{6807B7D6-BDF4-4930-A4EB-8549A0763A9B}" sibTransId="{B1C5846E-4947-448E-A272-6A990738B52E}"/>
    <dgm:cxn modelId="{33D9558A-CDAB-43E5-B724-BC3549261C87}" srcId="{4FB1A8B5-A387-4D1D-8E65-8BDBAD528510}" destId="{17BEB408-E545-4F32-8C5B-3A570B84C8F6}" srcOrd="3" destOrd="0" parTransId="{453859B3-D702-4E59-8031-4E711553AFE4}" sibTransId="{682FCE2A-18B1-434D-A3E1-51DF152E10DC}"/>
    <dgm:cxn modelId="{227B5CE8-50E2-4642-8856-C242E94BAE5F}" type="presParOf" srcId="{D2B152AB-6F95-44B1-92D5-2C3E79BFEA61}" destId="{CDE73073-16BF-45E3-AF93-C7FFFF844427}" srcOrd="0" destOrd="0" presId="urn:microsoft.com/office/officeart/2005/8/layout/funnel1"/>
    <dgm:cxn modelId="{B543B438-A5A6-4763-ABEB-4B6EEBC82537}" type="presParOf" srcId="{D2B152AB-6F95-44B1-92D5-2C3E79BFEA61}" destId="{64E688C2-075C-42EB-9C68-CBCEE7F2620A}" srcOrd="1" destOrd="0" presId="urn:microsoft.com/office/officeart/2005/8/layout/funnel1"/>
    <dgm:cxn modelId="{FBC944D3-22A8-43E8-B5A2-3F1DAD86EE56}" type="presParOf" srcId="{D2B152AB-6F95-44B1-92D5-2C3E79BFEA61}" destId="{EED69D2B-80B2-41BF-8BAF-52716F7344E9}" srcOrd="2" destOrd="0" presId="urn:microsoft.com/office/officeart/2005/8/layout/funnel1"/>
    <dgm:cxn modelId="{4935CDFE-274A-4143-9DBB-72513DFF7F4B}" type="presParOf" srcId="{D2B152AB-6F95-44B1-92D5-2C3E79BFEA61}" destId="{FF5B1108-D8A6-46D8-ADB9-4F0DF88BECF5}" srcOrd="3" destOrd="0" presId="urn:microsoft.com/office/officeart/2005/8/layout/funnel1"/>
    <dgm:cxn modelId="{6792FCF7-1DF7-4EE3-92DE-1BC8EB0DA9CC}" type="presParOf" srcId="{D2B152AB-6F95-44B1-92D5-2C3E79BFEA61}" destId="{C1BA948F-DE71-4332-AECE-E24F619FB158}" srcOrd="4" destOrd="0" presId="urn:microsoft.com/office/officeart/2005/8/layout/funnel1"/>
    <dgm:cxn modelId="{C859B797-B4C5-43F4-A1C8-E0526B4E2802}" type="presParOf" srcId="{D2B152AB-6F95-44B1-92D5-2C3E79BFEA61}" destId="{FE9BECEF-8448-4068-ADFB-67468A80AFD6}" srcOrd="5" destOrd="0" presId="urn:microsoft.com/office/officeart/2005/8/layout/funnel1"/>
    <dgm:cxn modelId="{CDB424E4-8A8A-4A42-A5AC-415EB66E6BF5}" type="presParOf" srcId="{D2B152AB-6F95-44B1-92D5-2C3E79BFEA61}" destId="{9DFA1E9F-0E2D-48CF-8F4E-4801CEF3489A}"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E73073-16BF-45E3-AF93-C7FFFF844427}">
      <dsp:nvSpPr>
        <dsp:cNvPr id="0" name=""/>
        <dsp:cNvSpPr/>
      </dsp:nvSpPr>
      <dsp:spPr>
        <a:xfrm>
          <a:off x="1404620" y="165099"/>
          <a:ext cx="3276600" cy="113792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E688C2-075C-42EB-9C68-CBCEE7F2620A}">
      <dsp:nvSpPr>
        <dsp:cNvPr id="0" name=""/>
        <dsp:cNvSpPr/>
      </dsp:nvSpPr>
      <dsp:spPr>
        <a:xfrm>
          <a:off x="2730500" y="2951479"/>
          <a:ext cx="635000" cy="406400"/>
        </a:xfrm>
        <a:prstGeom prst="downArrow">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D69D2B-80B2-41BF-8BAF-52716F7344E9}">
      <dsp:nvSpPr>
        <dsp:cNvPr id="0" name=""/>
        <dsp:cNvSpPr/>
      </dsp:nvSpPr>
      <dsp:spPr>
        <a:xfrm>
          <a:off x="1524000" y="3276600"/>
          <a:ext cx="3048000" cy="76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t>Business &amp; Technical Criteria</a:t>
          </a:r>
          <a:endParaRPr lang="en-US" sz="1800" kern="1200" dirty="0"/>
        </a:p>
      </dsp:txBody>
      <dsp:txXfrm>
        <a:off x="1524000" y="3276600"/>
        <a:ext cx="3048000" cy="762000"/>
      </dsp:txXfrm>
    </dsp:sp>
    <dsp:sp modelId="{FF5B1108-D8A6-46D8-ADB9-4F0DF88BECF5}">
      <dsp:nvSpPr>
        <dsp:cNvPr id="0" name=""/>
        <dsp:cNvSpPr/>
      </dsp:nvSpPr>
      <dsp:spPr>
        <a:xfrm>
          <a:off x="2595880" y="1390904"/>
          <a:ext cx="1143000" cy="1143000"/>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Service Delivery &amp; Other Groups</a:t>
          </a:r>
          <a:endParaRPr lang="en-US" sz="1100" kern="1200" dirty="0"/>
        </a:p>
      </dsp:txBody>
      <dsp:txXfrm>
        <a:off x="2763268" y="1558292"/>
        <a:ext cx="808224" cy="808224"/>
      </dsp:txXfrm>
    </dsp:sp>
    <dsp:sp modelId="{C1BA948F-DE71-4332-AECE-E24F619FB158}">
      <dsp:nvSpPr>
        <dsp:cNvPr id="0" name=""/>
        <dsp:cNvSpPr/>
      </dsp:nvSpPr>
      <dsp:spPr>
        <a:xfrm>
          <a:off x="1778000" y="533399"/>
          <a:ext cx="1143000" cy="114300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Capacity Management</a:t>
          </a:r>
          <a:endParaRPr lang="en-US" sz="1100" kern="1200" dirty="0"/>
        </a:p>
      </dsp:txBody>
      <dsp:txXfrm>
        <a:off x="1945388" y="700787"/>
        <a:ext cx="808224" cy="808224"/>
      </dsp:txXfrm>
    </dsp:sp>
    <dsp:sp modelId="{FE9BECEF-8448-4068-ADFB-67468A80AFD6}">
      <dsp:nvSpPr>
        <dsp:cNvPr id="0" name=""/>
        <dsp:cNvSpPr/>
      </dsp:nvSpPr>
      <dsp:spPr>
        <a:xfrm>
          <a:off x="2946400" y="257047"/>
          <a:ext cx="1143000" cy="114300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Platform design engineering</a:t>
          </a:r>
          <a:endParaRPr lang="en-US" sz="1100" kern="1200" dirty="0"/>
        </a:p>
      </dsp:txBody>
      <dsp:txXfrm>
        <a:off x="3113788" y="424435"/>
        <a:ext cx="808224" cy="808224"/>
      </dsp:txXfrm>
    </dsp:sp>
    <dsp:sp modelId="{9DFA1E9F-0E2D-48CF-8F4E-4801CEF3489A}">
      <dsp:nvSpPr>
        <dsp:cNvPr id="0" name=""/>
        <dsp:cNvSpPr/>
      </dsp:nvSpPr>
      <dsp:spPr>
        <a:xfrm>
          <a:off x="1247810" y="15784"/>
          <a:ext cx="3556000" cy="2844800"/>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2EBE8C-611B-46A3-ABE4-A2FED5156692}">
      <dsp:nvSpPr>
        <dsp:cNvPr id="0" name=""/>
        <dsp:cNvSpPr/>
      </dsp:nvSpPr>
      <dsp:spPr>
        <a:xfrm>
          <a:off x="2139735" y="18109"/>
          <a:ext cx="620644" cy="620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endParaRPr lang="en-US" sz="3700" kern="1200" dirty="0"/>
        </a:p>
      </dsp:txBody>
      <dsp:txXfrm>
        <a:off x="2139735" y="18109"/>
        <a:ext cx="620644" cy="620644"/>
      </dsp:txXfrm>
    </dsp:sp>
    <dsp:sp modelId="{633C6BFD-3E26-413A-B1B9-D2BF0339A76C}">
      <dsp:nvSpPr>
        <dsp:cNvPr id="0" name=""/>
        <dsp:cNvSpPr/>
      </dsp:nvSpPr>
      <dsp:spPr>
        <a:xfrm rot="19762440">
          <a:off x="679960" y="178"/>
          <a:ext cx="2326716" cy="2326716"/>
        </a:xfrm>
        <a:prstGeom prst="circularArrow">
          <a:avLst>
            <a:gd name="adj1" fmla="val 5202"/>
            <a:gd name="adj2" fmla="val 336015"/>
            <a:gd name="adj3" fmla="val 21292825"/>
            <a:gd name="adj4" fmla="val 19766604"/>
            <a:gd name="adj5" fmla="val 6068"/>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4DD13A-7579-4CBF-AAB9-07DBD4E0F767}">
      <dsp:nvSpPr>
        <dsp:cNvPr id="0" name=""/>
        <dsp:cNvSpPr/>
      </dsp:nvSpPr>
      <dsp:spPr>
        <a:xfrm>
          <a:off x="2440768" y="1172196"/>
          <a:ext cx="768549" cy="620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endParaRPr lang="en-US" sz="1050" kern="1200" dirty="0"/>
        </a:p>
      </dsp:txBody>
      <dsp:txXfrm>
        <a:off x="2440768" y="1172196"/>
        <a:ext cx="768549" cy="620644"/>
      </dsp:txXfrm>
    </dsp:sp>
    <dsp:sp modelId="{CE625E95-BEAC-4D9C-BDC1-EA46B773160D}">
      <dsp:nvSpPr>
        <dsp:cNvPr id="0" name=""/>
        <dsp:cNvSpPr/>
      </dsp:nvSpPr>
      <dsp:spPr>
        <a:xfrm rot="19448247">
          <a:off x="679960" y="178"/>
          <a:ext cx="2326716" cy="2326716"/>
        </a:xfrm>
        <a:prstGeom prst="circularArrow">
          <a:avLst>
            <a:gd name="adj1" fmla="val 5202"/>
            <a:gd name="adj2" fmla="val 336015"/>
            <a:gd name="adj3" fmla="val 4014266"/>
            <a:gd name="adj4" fmla="val 2253829"/>
            <a:gd name="adj5" fmla="val 6068"/>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872910-C460-4EBE-8EC4-8B47D4B97AA1}">
      <dsp:nvSpPr>
        <dsp:cNvPr id="0" name=""/>
        <dsp:cNvSpPr/>
      </dsp:nvSpPr>
      <dsp:spPr>
        <a:xfrm>
          <a:off x="1532996" y="1885461"/>
          <a:ext cx="620644" cy="620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endParaRPr lang="en-US" sz="3700" kern="1200" dirty="0"/>
        </a:p>
      </dsp:txBody>
      <dsp:txXfrm>
        <a:off x="1532996" y="1885461"/>
        <a:ext cx="620644" cy="620644"/>
      </dsp:txXfrm>
    </dsp:sp>
    <dsp:sp modelId="{EDED40F2-CB93-4103-88C6-6B3FF0AE8DB3}">
      <dsp:nvSpPr>
        <dsp:cNvPr id="0" name=""/>
        <dsp:cNvSpPr/>
      </dsp:nvSpPr>
      <dsp:spPr>
        <a:xfrm rot="19407892">
          <a:off x="679960" y="178"/>
          <a:ext cx="2326716" cy="2326716"/>
        </a:xfrm>
        <a:prstGeom prst="circularArrow">
          <a:avLst>
            <a:gd name="adj1" fmla="val 5202"/>
            <a:gd name="adj2" fmla="val 336015"/>
            <a:gd name="adj3" fmla="val 8210155"/>
            <a:gd name="adj4" fmla="val 6449719"/>
            <a:gd name="adj5" fmla="val 6068"/>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D22593-6188-486E-B5BF-4E449442EAFC}">
      <dsp:nvSpPr>
        <dsp:cNvPr id="0" name=""/>
        <dsp:cNvSpPr/>
      </dsp:nvSpPr>
      <dsp:spPr>
        <a:xfrm>
          <a:off x="551271" y="1172196"/>
          <a:ext cx="620644" cy="620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endParaRPr lang="en-US" sz="3700" kern="1200" dirty="0"/>
        </a:p>
      </dsp:txBody>
      <dsp:txXfrm>
        <a:off x="551271" y="1172196"/>
        <a:ext cx="620644" cy="620644"/>
      </dsp:txXfrm>
    </dsp:sp>
    <dsp:sp modelId="{99A59AB6-A2B3-4968-9737-430E22DAC354}">
      <dsp:nvSpPr>
        <dsp:cNvPr id="0" name=""/>
        <dsp:cNvSpPr/>
      </dsp:nvSpPr>
      <dsp:spPr>
        <a:xfrm rot="19336737">
          <a:off x="679960" y="178"/>
          <a:ext cx="2326716" cy="2326716"/>
        </a:xfrm>
        <a:prstGeom prst="circularArrow">
          <a:avLst>
            <a:gd name="adj1" fmla="val 5202"/>
            <a:gd name="adj2" fmla="val 336015"/>
            <a:gd name="adj3" fmla="val 12297380"/>
            <a:gd name="adj4" fmla="val 10771160"/>
            <a:gd name="adj5" fmla="val 6068"/>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7A5808-22FB-458B-81F1-22CB44653762}">
      <dsp:nvSpPr>
        <dsp:cNvPr id="0" name=""/>
        <dsp:cNvSpPr/>
      </dsp:nvSpPr>
      <dsp:spPr>
        <a:xfrm>
          <a:off x="926256" y="18109"/>
          <a:ext cx="620644" cy="620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endParaRPr lang="en-US" sz="3700" kern="1200" dirty="0"/>
        </a:p>
      </dsp:txBody>
      <dsp:txXfrm>
        <a:off x="926256" y="18109"/>
        <a:ext cx="620644" cy="620644"/>
      </dsp:txXfrm>
    </dsp:sp>
    <dsp:sp modelId="{B84E8C93-E1FE-4799-862F-8F56D98CCC32}">
      <dsp:nvSpPr>
        <dsp:cNvPr id="0" name=""/>
        <dsp:cNvSpPr/>
      </dsp:nvSpPr>
      <dsp:spPr>
        <a:xfrm rot="18973810">
          <a:off x="679960" y="178"/>
          <a:ext cx="2326716" cy="2326716"/>
        </a:xfrm>
        <a:prstGeom prst="circularArrow">
          <a:avLst>
            <a:gd name="adj1" fmla="val 5202"/>
            <a:gd name="adj2" fmla="val 336015"/>
            <a:gd name="adj3" fmla="val 16865256"/>
            <a:gd name="adj4" fmla="val 15198729"/>
            <a:gd name="adj5" fmla="val 6068"/>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E73073-16BF-45E3-AF93-C7FFFF844427}">
      <dsp:nvSpPr>
        <dsp:cNvPr id="0" name=""/>
        <dsp:cNvSpPr/>
      </dsp:nvSpPr>
      <dsp:spPr>
        <a:xfrm>
          <a:off x="1404620" y="165099"/>
          <a:ext cx="3276600" cy="113792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E688C2-075C-42EB-9C68-CBCEE7F2620A}">
      <dsp:nvSpPr>
        <dsp:cNvPr id="0" name=""/>
        <dsp:cNvSpPr/>
      </dsp:nvSpPr>
      <dsp:spPr>
        <a:xfrm>
          <a:off x="2730500" y="2951479"/>
          <a:ext cx="635000" cy="406400"/>
        </a:xfrm>
        <a:prstGeom prst="downArrow">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D69D2B-80B2-41BF-8BAF-52716F7344E9}">
      <dsp:nvSpPr>
        <dsp:cNvPr id="0" name=""/>
        <dsp:cNvSpPr/>
      </dsp:nvSpPr>
      <dsp:spPr>
        <a:xfrm>
          <a:off x="1524000" y="3276600"/>
          <a:ext cx="3048000" cy="76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VMTurbo enables unified cross functional team based results</a:t>
          </a:r>
          <a:endParaRPr lang="en-US" sz="1700" kern="1200" dirty="0"/>
        </a:p>
      </dsp:txBody>
      <dsp:txXfrm>
        <a:off x="1524000" y="3276600"/>
        <a:ext cx="3048000" cy="762000"/>
      </dsp:txXfrm>
    </dsp:sp>
    <dsp:sp modelId="{FF5B1108-D8A6-46D8-ADB9-4F0DF88BECF5}">
      <dsp:nvSpPr>
        <dsp:cNvPr id="0" name=""/>
        <dsp:cNvSpPr/>
      </dsp:nvSpPr>
      <dsp:spPr>
        <a:xfrm>
          <a:off x="2595880" y="1390904"/>
          <a:ext cx="1143000" cy="1143000"/>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Service Delivery &amp; Other Groups</a:t>
          </a:r>
          <a:endParaRPr lang="en-US" sz="1100" kern="1200" dirty="0"/>
        </a:p>
      </dsp:txBody>
      <dsp:txXfrm>
        <a:off x="2763268" y="1558292"/>
        <a:ext cx="808224" cy="808224"/>
      </dsp:txXfrm>
    </dsp:sp>
    <dsp:sp modelId="{C1BA948F-DE71-4332-AECE-E24F619FB158}">
      <dsp:nvSpPr>
        <dsp:cNvPr id="0" name=""/>
        <dsp:cNvSpPr/>
      </dsp:nvSpPr>
      <dsp:spPr>
        <a:xfrm>
          <a:off x="1778000" y="533399"/>
          <a:ext cx="1143000" cy="114300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Capacity Management</a:t>
          </a:r>
          <a:endParaRPr lang="en-US" sz="1100" kern="1200" dirty="0"/>
        </a:p>
      </dsp:txBody>
      <dsp:txXfrm>
        <a:off x="1945388" y="700787"/>
        <a:ext cx="808224" cy="808224"/>
      </dsp:txXfrm>
    </dsp:sp>
    <dsp:sp modelId="{FE9BECEF-8448-4068-ADFB-67468A80AFD6}">
      <dsp:nvSpPr>
        <dsp:cNvPr id="0" name=""/>
        <dsp:cNvSpPr/>
      </dsp:nvSpPr>
      <dsp:spPr>
        <a:xfrm>
          <a:off x="2946400" y="257047"/>
          <a:ext cx="1143000" cy="114300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Platform design engineering</a:t>
          </a:r>
          <a:endParaRPr lang="en-US" sz="1100" kern="1200" dirty="0"/>
        </a:p>
      </dsp:txBody>
      <dsp:txXfrm>
        <a:off x="3113788" y="424435"/>
        <a:ext cx="808224" cy="808224"/>
      </dsp:txXfrm>
    </dsp:sp>
    <dsp:sp modelId="{9DFA1E9F-0E2D-48CF-8F4E-4801CEF3489A}">
      <dsp:nvSpPr>
        <dsp:cNvPr id="0" name=""/>
        <dsp:cNvSpPr/>
      </dsp:nvSpPr>
      <dsp:spPr>
        <a:xfrm>
          <a:off x="1247810" y="15784"/>
          <a:ext cx="3556000" cy="2844800"/>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3A7E5D-C663-4565-BA25-6359FD3E4E97}" type="datetimeFigureOut">
              <a:rPr lang="en-US" smtClean="0"/>
              <a:t>3/11/2015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BEAEE1-72AB-4931-BD36-6A6A19B3C39E}" type="slidenum">
              <a:rPr lang="en-US" smtClean="0"/>
              <a:t>‹#›</a:t>
            </a:fld>
            <a:endParaRPr lang="en-US"/>
          </a:p>
        </p:txBody>
      </p:sp>
    </p:spTree>
    <p:extLst>
      <p:ext uri="{BB962C8B-B14F-4D97-AF65-F5344CB8AC3E}">
        <p14:creationId xmlns:p14="http://schemas.microsoft.com/office/powerpoint/2010/main" val="1539148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515AE5-8F0A-4050-A337-BAB17B64D290}" type="datetimeFigureOut">
              <a:rPr lang="en-US" smtClean="0"/>
              <a:t>3/11/2015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88DA01-49B2-4B09-9356-55E6FCBACF0F}" type="slidenum">
              <a:rPr lang="en-US" smtClean="0"/>
              <a:t>‹#›</a:t>
            </a:fld>
            <a:endParaRPr lang="en-US"/>
          </a:p>
        </p:txBody>
      </p:sp>
    </p:spTree>
    <p:extLst>
      <p:ext uri="{BB962C8B-B14F-4D97-AF65-F5344CB8AC3E}">
        <p14:creationId xmlns:p14="http://schemas.microsoft.com/office/powerpoint/2010/main" val="3038418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88DA01-49B2-4B09-9356-55E6FCBACF0F}" type="slidenum">
              <a:rPr lang="en-US" smtClean="0"/>
              <a:t>54</a:t>
            </a:fld>
            <a:endParaRPr lang="en-US"/>
          </a:p>
        </p:txBody>
      </p:sp>
    </p:spTree>
    <p:extLst>
      <p:ext uri="{BB962C8B-B14F-4D97-AF65-F5344CB8AC3E}">
        <p14:creationId xmlns:p14="http://schemas.microsoft.com/office/powerpoint/2010/main" val="3009603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88DA01-49B2-4B09-9356-55E6FCBACF0F}" type="slidenum">
              <a:rPr lang="en-US" smtClean="0"/>
              <a:t>55</a:t>
            </a:fld>
            <a:endParaRPr lang="en-US"/>
          </a:p>
        </p:txBody>
      </p:sp>
    </p:spTree>
    <p:extLst>
      <p:ext uri="{BB962C8B-B14F-4D97-AF65-F5344CB8AC3E}">
        <p14:creationId xmlns:p14="http://schemas.microsoft.com/office/powerpoint/2010/main" val="3009603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88DA01-49B2-4B09-9356-55E6FCBACF0F}" type="slidenum">
              <a:rPr lang="en-US" smtClean="0"/>
              <a:t>56</a:t>
            </a:fld>
            <a:endParaRPr lang="en-US"/>
          </a:p>
        </p:txBody>
      </p:sp>
    </p:spTree>
    <p:extLst>
      <p:ext uri="{BB962C8B-B14F-4D97-AF65-F5344CB8AC3E}">
        <p14:creationId xmlns:p14="http://schemas.microsoft.com/office/powerpoint/2010/main" val="3009603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88DA01-49B2-4B09-9356-55E6FCBACF0F}" type="slidenum">
              <a:rPr lang="en-US" smtClean="0"/>
              <a:t>57</a:t>
            </a:fld>
            <a:endParaRPr lang="en-US"/>
          </a:p>
        </p:txBody>
      </p:sp>
    </p:spTree>
    <p:extLst>
      <p:ext uri="{BB962C8B-B14F-4D97-AF65-F5344CB8AC3E}">
        <p14:creationId xmlns:p14="http://schemas.microsoft.com/office/powerpoint/2010/main" val="2477190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D5D574B-ECF7-4268-8022-18C170AC7BCD}" type="datetimeFigureOut">
              <a:rPr lang="en-US" smtClean="0"/>
              <a:t>3/11/2015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CF323D-341A-4A46-8E1F-62AAE43683EB}" type="slidenum">
              <a:rPr lang="en-US" smtClean="0"/>
              <a:t>‹#›</a:t>
            </a:fld>
            <a:endParaRPr lang="en-US"/>
          </a:p>
        </p:txBody>
      </p:sp>
    </p:spTree>
    <p:extLst>
      <p:ext uri="{BB962C8B-B14F-4D97-AF65-F5344CB8AC3E}">
        <p14:creationId xmlns:p14="http://schemas.microsoft.com/office/powerpoint/2010/main" val="4129353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5D574B-ECF7-4268-8022-18C170AC7BCD}" type="datetimeFigureOut">
              <a:rPr lang="en-US" smtClean="0"/>
              <a:t>3/11/2015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CF323D-341A-4A46-8E1F-62AAE43683EB}" type="slidenum">
              <a:rPr lang="en-US" smtClean="0"/>
              <a:t>‹#›</a:t>
            </a:fld>
            <a:endParaRPr lang="en-US"/>
          </a:p>
        </p:txBody>
      </p:sp>
    </p:spTree>
    <p:extLst>
      <p:ext uri="{BB962C8B-B14F-4D97-AF65-F5344CB8AC3E}">
        <p14:creationId xmlns:p14="http://schemas.microsoft.com/office/powerpoint/2010/main" val="2995434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5D574B-ECF7-4268-8022-18C170AC7BCD}" type="datetimeFigureOut">
              <a:rPr lang="en-US" smtClean="0"/>
              <a:t>3/11/2015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CF323D-341A-4A46-8E1F-62AAE43683EB}" type="slidenum">
              <a:rPr lang="en-US" smtClean="0"/>
              <a:t>‹#›</a:t>
            </a:fld>
            <a:endParaRPr lang="en-US"/>
          </a:p>
        </p:txBody>
      </p:sp>
    </p:spTree>
    <p:extLst>
      <p:ext uri="{BB962C8B-B14F-4D97-AF65-F5344CB8AC3E}">
        <p14:creationId xmlns:p14="http://schemas.microsoft.com/office/powerpoint/2010/main" val="4285591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5D574B-ECF7-4268-8022-18C170AC7BCD}" type="datetimeFigureOut">
              <a:rPr lang="en-US" smtClean="0"/>
              <a:t>3/11/2015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CF323D-341A-4A46-8E1F-62AAE43683EB}" type="slidenum">
              <a:rPr lang="en-US" smtClean="0"/>
              <a:t>‹#›</a:t>
            </a:fld>
            <a:endParaRPr lang="en-US"/>
          </a:p>
        </p:txBody>
      </p:sp>
    </p:spTree>
    <p:extLst>
      <p:ext uri="{BB962C8B-B14F-4D97-AF65-F5344CB8AC3E}">
        <p14:creationId xmlns:p14="http://schemas.microsoft.com/office/powerpoint/2010/main" val="4000756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D5D574B-ECF7-4268-8022-18C170AC7BCD}" type="datetimeFigureOut">
              <a:rPr lang="en-US" smtClean="0"/>
              <a:t>3/11/2015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CF323D-341A-4A46-8E1F-62AAE43683EB}" type="slidenum">
              <a:rPr lang="en-US" smtClean="0"/>
              <a:t>‹#›</a:t>
            </a:fld>
            <a:endParaRPr lang="en-US"/>
          </a:p>
        </p:txBody>
      </p:sp>
    </p:spTree>
    <p:extLst>
      <p:ext uri="{BB962C8B-B14F-4D97-AF65-F5344CB8AC3E}">
        <p14:creationId xmlns:p14="http://schemas.microsoft.com/office/powerpoint/2010/main" val="1532231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D5D574B-ECF7-4268-8022-18C170AC7BCD}" type="datetimeFigureOut">
              <a:rPr lang="en-US" smtClean="0"/>
              <a:t>3/11/2015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CF323D-341A-4A46-8E1F-62AAE43683EB}" type="slidenum">
              <a:rPr lang="en-US" smtClean="0"/>
              <a:t>‹#›</a:t>
            </a:fld>
            <a:endParaRPr lang="en-US"/>
          </a:p>
        </p:txBody>
      </p:sp>
    </p:spTree>
    <p:extLst>
      <p:ext uri="{BB962C8B-B14F-4D97-AF65-F5344CB8AC3E}">
        <p14:creationId xmlns:p14="http://schemas.microsoft.com/office/powerpoint/2010/main" val="1804560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D5D574B-ECF7-4268-8022-18C170AC7BCD}" type="datetimeFigureOut">
              <a:rPr lang="en-US" smtClean="0"/>
              <a:t>3/11/2015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CF323D-341A-4A46-8E1F-62AAE43683EB}" type="slidenum">
              <a:rPr lang="en-US" smtClean="0"/>
              <a:t>‹#›</a:t>
            </a:fld>
            <a:endParaRPr lang="en-US"/>
          </a:p>
        </p:txBody>
      </p:sp>
    </p:spTree>
    <p:extLst>
      <p:ext uri="{BB962C8B-B14F-4D97-AF65-F5344CB8AC3E}">
        <p14:creationId xmlns:p14="http://schemas.microsoft.com/office/powerpoint/2010/main" val="1194622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D5D574B-ECF7-4268-8022-18C170AC7BCD}" type="datetimeFigureOut">
              <a:rPr lang="en-US" smtClean="0"/>
              <a:t>3/11/2015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CF323D-341A-4A46-8E1F-62AAE43683EB}" type="slidenum">
              <a:rPr lang="en-US" smtClean="0"/>
              <a:t>‹#›</a:t>
            </a:fld>
            <a:endParaRPr lang="en-US"/>
          </a:p>
        </p:txBody>
      </p:sp>
    </p:spTree>
    <p:extLst>
      <p:ext uri="{BB962C8B-B14F-4D97-AF65-F5344CB8AC3E}">
        <p14:creationId xmlns:p14="http://schemas.microsoft.com/office/powerpoint/2010/main" val="605720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5D574B-ECF7-4268-8022-18C170AC7BCD}" type="datetimeFigureOut">
              <a:rPr lang="en-US" smtClean="0"/>
              <a:t>3/11/2015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CF323D-341A-4A46-8E1F-62AAE43683EB}" type="slidenum">
              <a:rPr lang="en-US" smtClean="0"/>
              <a:t>‹#›</a:t>
            </a:fld>
            <a:endParaRPr lang="en-US"/>
          </a:p>
        </p:txBody>
      </p:sp>
    </p:spTree>
    <p:extLst>
      <p:ext uri="{BB962C8B-B14F-4D97-AF65-F5344CB8AC3E}">
        <p14:creationId xmlns:p14="http://schemas.microsoft.com/office/powerpoint/2010/main" val="3653854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5D574B-ECF7-4268-8022-18C170AC7BCD}" type="datetimeFigureOut">
              <a:rPr lang="en-US" smtClean="0"/>
              <a:t>3/11/2015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CF323D-341A-4A46-8E1F-62AAE43683EB}" type="slidenum">
              <a:rPr lang="en-US" smtClean="0"/>
              <a:t>‹#›</a:t>
            </a:fld>
            <a:endParaRPr lang="en-US"/>
          </a:p>
        </p:txBody>
      </p:sp>
    </p:spTree>
    <p:extLst>
      <p:ext uri="{BB962C8B-B14F-4D97-AF65-F5344CB8AC3E}">
        <p14:creationId xmlns:p14="http://schemas.microsoft.com/office/powerpoint/2010/main" val="1191261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5D574B-ECF7-4268-8022-18C170AC7BCD}" type="datetimeFigureOut">
              <a:rPr lang="en-US" smtClean="0"/>
              <a:t>3/11/2015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CF323D-341A-4A46-8E1F-62AAE43683EB}" type="slidenum">
              <a:rPr lang="en-US" smtClean="0"/>
              <a:t>‹#›</a:t>
            </a:fld>
            <a:endParaRPr lang="en-US"/>
          </a:p>
        </p:txBody>
      </p:sp>
    </p:spTree>
    <p:extLst>
      <p:ext uri="{BB962C8B-B14F-4D97-AF65-F5344CB8AC3E}">
        <p14:creationId xmlns:p14="http://schemas.microsoft.com/office/powerpoint/2010/main" val="173512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D5D574B-ECF7-4268-8022-18C170AC7BCD}" type="datetimeFigureOut">
              <a:rPr lang="en-US" smtClean="0"/>
              <a:t>3/11/2015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0CF323D-341A-4A46-8E1F-62AAE43683EB}" type="slidenum">
              <a:rPr lang="en-US" smtClean="0"/>
              <a:t>‹#›</a:t>
            </a:fld>
            <a:endParaRPr lang="en-US"/>
          </a:p>
        </p:txBody>
      </p:sp>
    </p:spTree>
    <p:extLst>
      <p:ext uri="{BB962C8B-B14F-4D97-AF65-F5344CB8AC3E}">
        <p14:creationId xmlns:p14="http://schemas.microsoft.com/office/powerpoint/2010/main" val="2836458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jpe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7.jpeg"/><Relationship Id="rId1" Type="http://schemas.openxmlformats.org/officeDocument/2006/relationships/slideLayout" Target="../slideLayouts/slideLayout2.xml"/><Relationship Id="rId5" Type="http://schemas.openxmlformats.org/officeDocument/2006/relationships/image" Target="../media/image49.tmp"/><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48.jpeg"/></Relationships>
</file>

<file path=ppt/slides/_rels/slide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jpeg"/><Relationship Id="rId18" Type="http://schemas.openxmlformats.org/officeDocument/2006/relationships/image" Target="../media/image21.jpe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jpeg"/><Relationship Id="rId34" Type="http://schemas.openxmlformats.org/officeDocument/2006/relationships/image" Target="../media/image37.jpeg"/><Relationship Id="rId7" Type="http://schemas.openxmlformats.org/officeDocument/2006/relationships/image" Target="../media/image10.png"/><Relationship Id="rId12" Type="http://schemas.openxmlformats.org/officeDocument/2006/relationships/image" Target="../media/image15.jpeg"/><Relationship Id="rId17" Type="http://schemas.openxmlformats.org/officeDocument/2006/relationships/image" Target="../media/image20.jpeg"/><Relationship Id="rId25" Type="http://schemas.openxmlformats.org/officeDocument/2006/relationships/image" Target="../media/image28.png"/><Relationship Id="rId33" Type="http://schemas.openxmlformats.org/officeDocument/2006/relationships/image" Target="../media/image36.jpeg"/><Relationship Id="rId2" Type="http://schemas.openxmlformats.org/officeDocument/2006/relationships/image" Target="../media/image5.jpeg"/><Relationship Id="rId16" Type="http://schemas.openxmlformats.org/officeDocument/2006/relationships/image" Target="../media/image19.jpeg"/><Relationship Id="rId20" Type="http://schemas.openxmlformats.org/officeDocument/2006/relationships/image" Target="../media/image23.jpeg"/><Relationship Id="rId29"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5" Type="http://schemas.openxmlformats.org/officeDocument/2006/relationships/image" Target="../media/image8.png"/><Relationship Id="rId15" Type="http://schemas.openxmlformats.org/officeDocument/2006/relationships/image" Target="../media/image18.jpeg"/><Relationship Id="rId23" Type="http://schemas.openxmlformats.org/officeDocument/2006/relationships/image" Target="../media/image26.png"/><Relationship Id="rId28" Type="http://schemas.openxmlformats.org/officeDocument/2006/relationships/image" Target="../media/image31.jpeg"/><Relationship Id="rId10" Type="http://schemas.openxmlformats.org/officeDocument/2006/relationships/image" Target="../media/image13.jpeg"/><Relationship Id="rId19" Type="http://schemas.openxmlformats.org/officeDocument/2006/relationships/image" Target="../media/image22.jpeg"/><Relationship Id="rId31" Type="http://schemas.openxmlformats.org/officeDocument/2006/relationships/image" Target="../media/image34.png"/><Relationship Id="rId4" Type="http://schemas.openxmlformats.org/officeDocument/2006/relationships/image" Target="../media/image7.png"/><Relationship Id="rId9" Type="http://schemas.openxmlformats.org/officeDocument/2006/relationships/image" Target="../media/image12.jpeg"/><Relationship Id="rId14" Type="http://schemas.openxmlformats.org/officeDocument/2006/relationships/image" Target="../media/image17.jpeg"/><Relationship Id="rId22" Type="http://schemas.openxmlformats.org/officeDocument/2006/relationships/image" Target="../media/image25.png"/><Relationship Id="rId27" Type="http://schemas.openxmlformats.org/officeDocument/2006/relationships/image" Target="../media/image30.jpeg"/><Relationship Id="rId30" Type="http://schemas.openxmlformats.org/officeDocument/2006/relationships/image" Target="../media/image33.png"/><Relationship Id="rId35" Type="http://schemas.openxmlformats.org/officeDocument/2006/relationships/image" Target="../media/image38.jpe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3.tmp"/><Relationship Id="rId1" Type="http://schemas.openxmlformats.org/officeDocument/2006/relationships/slideLayout" Target="../slideLayouts/slideLayout2.xml"/><Relationship Id="rId5" Type="http://schemas.openxmlformats.org/officeDocument/2006/relationships/slide" Target="slide50.xml"/><Relationship Id="rId4" Type="http://schemas.openxmlformats.org/officeDocument/2006/relationships/image" Target="../media/image54.tmp"/></Relationships>
</file>

<file path=ppt/slides/_rels/slide31.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58.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3.jpeg"/><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image" Target="../media/image60.png"/><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image" Target="../media/image59.png"/></Relationships>
</file>

<file path=ppt/slides/_rels/slide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chart" Target="../charts/char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jpe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 Target="slide50.xml"/><Relationship Id="rId7" Type="http://schemas.openxmlformats.org/officeDocument/2006/relationships/image" Target="../media/image67.emf"/><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emf"/></Relationships>
</file>

<file path=ppt/slides/_rels/slide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8.jpeg"/><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9.jpeg"/></Relationships>
</file>

<file path=ppt/slides/_rels/slide5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3.jpeg"/></Relationships>
</file>

<file path=ppt/slides/_rels/slide5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3.jpeg"/></Relationships>
</file>

<file path=ppt/slides/_rels/slide5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image" Target="../media/image3.jpeg"/><Relationship Id="rId4" Type="http://schemas.openxmlformats.org/officeDocument/2006/relationships/image" Target="../media/image75.jpeg"/></Relationships>
</file>

<file path=ppt/slides/_rels/slide57.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78.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77.jpeg"/><Relationship Id="rId4" Type="http://schemas.openxmlformats.org/officeDocument/2006/relationships/image" Target="../media/image3.jpeg"/></Relationships>
</file>

<file path=ppt/slides/_rels/slide5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5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D-Logo-Tagline-rgb.jpg"/>
          <p:cNvPicPr>
            <a:picLocks noChangeAspect="1"/>
          </p:cNvPicPr>
          <p:nvPr/>
        </p:nvPicPr>
        <p:blipFill>
          <a:blip r:embed="rId2"/>
          <a:stretch>
            <a:fillRect/>
          </a:stretch>
        </p:blipFill>
        <p:spPr>
          <a:xfrm>
            <a:off x="2370977" y="1759166"/>
            <a:ext cx="6768668" cy="3384334"/>
          </a:xfrm>
          <a:prstGeom prst="rect">
            <a:avLst/>
          </a:prstGeom>
        </p:spPr>
      </p:pic>
      <p:pic>
        <p:nvPicPr>
          <p:cNvPr id="4" name="Picture 3" descr="TitleGraphic2.png"/>
          <p:cNvPicPr>
            <a:picLocks noChangeAspect="1"/>
          </p:cNvPicPr>
          <p:nvPr/>
        </p:nvPicPr>
        <p:blipFill>
          <a:blip r:embed="rId3"/>
          <a:srcRect r="43480"/>
          <a:stretch>
            <a:fillRect/>
          </a:stretch>
        </p:blipFill>
        <p:spPr>
          <a:xfrm>
            <a:off x="0" y="0"/>
            <a:ext cx="3887924" cy="5156716"/>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32637" t="38588" r="30769" b="37094"/>
          <a:stretch/>
        </p:blipFill>
        <p:spPr>
          <a:xfrm>
            <a:off x="3933812" y="1037808"/>
            <a:ext cx="1834621" cy="685800"/>
          </a:xfrm>
          <a:prstGeom prst="rect">
            <a:avLst/>
          </a:prstGeom>
        </p:spPr>
      </p:pic>
      <p:sp>
        <p:nvSpPr>
          <p:cNvPr id="7" name="TextBox 6"/>
          <p:cNvSpPr txBox="1"/>
          <p:nvPr/>
        </p:nvSpPr>
        <p:spPr>
          <a:xfrm>
            <a:off x="2304543" y="4596110"/>
            <a:ext cx="6480044" cy="369332"/>
          </a:xfrm>
          <a:prstGeom prst="rect">
            <a:avLst/>
          </a:prstGeom>
          <a:noFill/>
        </p:spPr>
        <p:txBody>
          <a:bodyPr wrap="none" rtlCol="0">
            <a:spAutoFit/>
          </a:bodyPr>
          <a:lstStyle/>
          <a:p>
            <a:r>
              <a:rPr lang="en-US" dirty="0" smtClean="0"/>
              <a:t>How VMTurbo will help First Data Transform the payments industry</a:t>
            </a:r>
            <a:endParaRPr lang="en-US" dirty="0"/>
          </a:p>
        </p:txBody>
      </p:sp>
      <p:sp>
        <p:nvSpPr>
          <p:cNvPr id="8" name="TextBox 7"/>
          <p:cNvSpPr txBox="1"/>
          <p:nvPr/>
        </p:nvSpPr>
        <p:spPr>
          <a:xfrm>
            <a:off x="4535996" y="1436000"/>
            <a:ext cx="4284476" cy="369332"/>
          </a:xfrm>
          <a:prstGeom prst="rect">
            <a:avLst/>
          </a:prstGeom>
          <a:noFill/>
        </p:spPr>
        <p:txBody>
          <a:bodyPr wrap="square" rtlCol="0">
            <a:spAutoFit/>
          </a:bodyPr>
          <a:lstStyle/>
          <a:p>
            <a:r>
              <a:rPr lang="en-US" dirty="0" smtClean="0"/>
              <a:t>Business Impact Presentation </a:t>
            </a:r>
            <a:r>
              <a:rPr lang="en-US" dirty="0" smtClean="0"/>
              <a:t>3/11/2015</a:t>
            </a:r>
            <a:endParaRPr lang="en-US" dirty="0"/>
          </a:p>
        </p:txBody>
      </p:sp>
    </p:spTree>
    <p:extLst>
      <p:ext uri="{BB962C8B-B14F-4D97-AF65-F5344CB8AC3E}">
        <p14:creationId xmlns:p14="http://schemas.microsoft.com/office/powerpoint/2010/main" val="1440347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71541406"/>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rotWithShape="1">
          <a:blip r:embed="rId7"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Tree>
    <p:extLst>
      <p:ext uri="{BB962C8B-B14F-4D97-AF65-F5344CB8AC3E}">
        <p14:creationId xmlns:p14="http://schemas.microsoft.com/office/powerpoint/2010/main" val="5056708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813449"/>
            <a:ext cx="8305800" cy="4093428"/>
          </a:xfrm>
          <a:prstGeom prst="rect">
            <a:avLst/>
          </a:prstGeom>
          <a:noFill/>
        </p:spPr>
        <p:txBody>
          <a:bodyPr wrap="square" rtlCol="0">
            <a:spAutoFit/>
          </a:bodyPr>
          <a:lstStyle/>
          <a:p>
            <a:pPr marL="342900" indent="-342900">
              <a:buAutoNum type="arabicPeriod"/>
            </a:pPr>
            <a:r>
              <a:rPr lang="en-US" sz="1600" dirty="0" smtClean="0"/>
              <a:t>First Data has a very complex virtual environment with several performance challenges leading to outages and overspending on hardware.</a:t>
            </a:r>
            <a:br>
              <a:rPr lang="en-US" sz="1600" dirty="0" smtClean="0"/>
            </a:br>
            <a:endParaRPr lang="en-US" sz="1600" dirty="0" smtClean="0"/>
          </a:p>
          <a:p>
            <a:pPr marL="342900" indent="-342900">
              <a:buAutoNum type="arabicPeriod"/>
            </a:pPr>
            <a:r>
              <a:rPr lang="en-US" sz="1600" dirty="0" smtClean="0"/>
              <a:t>Several different groups managing different aspects of IT, some of which are being eliminated due to office consolidation.</a:t>
            </a:r>
            <a:br>
              <a:rPr lang="en-US" sz="1600" dirty="0" smtClean="0"/>
            </a:br>
            <a:endParaRPr lang="en-US" sz="1600" dirty="0" smtClean="0"/>
          </a:p>
          <a:p>
            <a:pPr marL="342900" indent="-342900">
              <a:buAutoNum type="arabicPeriod"/>
            </a:pPr>
            <a:r>
              <a:rPr lang="en-US" sz="1600" dirty="0" smtClean="0"/>
              <a:t>Overspending on SQL Licensing due to dynamic nature of SQL &amp; other virtual machines impacting workload. </a:t>
            </a:r>
            <a:br>
              <a:rPr lang="en-US" sz="1600" dirty="0" smtClean="0"/>
            </a:br>
            <a:endParaRPr lang="en-US" sz="1600" dirty="0" smtClean="0"/>
          </a:p>
          <a:p>
            <a:pPr marL="342900" indent="-342900">
              <a:buAutoNum type="arabicPeriod"/>
            </a:pPr>
            <a:r>
              <a:rPr lang="en-US" sz="1600" dirty="0" smtClean="0"/>
              <a:t>Currently does not have an effective way to plan for changes while keeping the environment healthy.</a:t>
            </a:r>
            <a:br>
              <a:rPr lang="en-US" sz="1600" dirty="0" smtClean="0"/>
            </a:br>
            <a:endParaRPr lang="en-US" sz="1600" dirty="0" smtClean="0"/>
          </a:p>
          <a:p>
            <a:pPr marL="342900" indent="-342900">
              <a:buAutoNum type="arabicPeriod"/>
            </a:pPr>
            <a:r>
              <a:rPr lang="en-US" sz="1600" dirty="0" smtClean="0"/>
              <a:t>Has been growing historically around 20% which further increases complexity and spend.</a:t>
            </a:r>
            <a:br>
              <a:rPr lang="en-US" sz="1600" dirty="0" smtClean="0"/>
            </a:br>
            <a:endParaRPr lang="en-US" sz="1600" dirty="0" smtClean="0"/>
          </a:p>
          <a:p>
            <a:pPr marL="342900" indent="-342900">
              <a:buAutoNum type="arabicPeriod"/>
            </a:pPr>
            <a:r>
              <a:rPr lang="en-US" sz="1600" dirty="0" smtClean="0"/>
              <a:t>First Data uses HP Automation suite but currently cannot leverage excess capacity in other clusters to determine where HW should be provisioned.</a:t>
            </a:r>
            <a:endParaRPr lang="en-US" sz="1600"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2378023" cy="677108"/>
          </a:xfrm>
          <a:prstGeom prst="rect">
            <a:avLst/>
          </a:prstGeom>
          <a:noFill/>
        </p:spPr>
        <p:txBody>
          <a:bodyPr wrap="none" rtlCol="0">
            <a:spAutoFit/>
          </a:bodyPr>
          <a:lstStyle/>
          <a:p>
            <a:r>
              <a:rPr lang="en-US" sz="2000" b="1" dirty="0" smtClean="0"/>
              <a:t>Business Challenges:</a:t>
            </a:r>
          </a:p>
          <a:p>
            <a:endParaRPr lang="en-US" dirty="0"/>
          </a:p>
        </p:txBody>
      </p:sp>
    </p:spTree>
    <p:extLst>
      <p:ext uri="{BB962C8B-B14F-4D97-AF65-F5344CB8AC3E}">
        <p14:creationId xmlns:p14="http://schemas.microsoft.com/office/powerpoint/2010/main" val="2574642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1061957" cy="677108"/>
          </a:xfrm>
          <a:prstGeom prst="rect">
            <a:avLst/>
          </a:prstGeom>
          <a:noFill/>
        </p:spPr>
        <p:txBody>
          <a:bodyPr wrap="none" rtlCol="0">
            <a:spAutoFit/>
          </a:bodyPr>
          <a:lstStyle/>
          <a:p>
            <a:r>
              <a:rPr lang="en-US" sz="2000" b="1" dirty="0" smtClean="0"/>
              <a:t>Agenda:</a:t>
            </a:r>
          </a:p>
          <a:p>
            <a:endParaRPr lang="en-US" dirty="0"/>
          </a:p>
        </p:txBody>
      </p:sp>
      <p:sp>
        <p:nvSpPr>
          <p:cNvPr id="7" name="Rectangle 6"/>
          <p:cNvSpPr/>
          <p:nvPr/>
        </p:nvSpPr>
        <p:spPr>
          <a:xfrm>
            <a:off x="304800" y="1197173"/>
            <a:ext cx="7924800" cy="61257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04800" y="813449"/>
            <a:ext cx="8305800" cy="3539430"/>
          </a:xfrm>
          <a:prstGeom prst="rect">
            <a:avLst/>
          </a:prstGeom>
          <a:noFill/>
        </p:spPr>
        <p:txBody>
          <a:bodyPr wrap="square" rtlCol="0">
            <a:spAutoFit/>
          </a:bodyPr>
          <a:lstStyle/>
          <a:p>
            <a:pPr marL="342900" indent="-342900">
              <a:buAutoNum type="arabicPeriod"/>
            </a:pPr>
            <a:r>
              <a:rPr lang="en-US" sz="1600" dirty="0"/>
              <a:t>First Data’s Business Challenges</a:t>
            </a:r>
            <a:br>
              <a:rPr lang="en-US" sz="1600" dirty="0"/>
            </a:br>
            <a:endParaRPr lang="en-US" sz="1600" dirty="0"/>
          </a:p>
          <a:p>
            <a:pPr marL="342900" indent="-342900">
              <a:buAutoNum type="arabicPeriod"/>
            </a:pPr>
            <a:r>
              <a:rPr lang="en-US" sz="1600" dirty="0"/>
              <a:t>First Data’s Key Requirements to meet these challenges</a:t>
            </a:r>
            <a:br>
              <a:rPr lang="en-US" sz="1600" dirty="0"/>
            </a:br>
            <a:endParaRPr lang="en-US" sz="1600" dirty="0"/>
          </a:p>
          <a:p>
            <a:pPr marL="342900" indent="-342900">
              <a:buAutoNum type="arabicPeriod"/>
            </a:pPr>
            <a:r>
              <a:rPr lang="en-US" sz="1600" dirty="0"/>
              <a:t>POV Overview</a:t>
            </a:r>
            <a:br>
              <a:rPr lang="en-US" sz="1600" dirty="0"/>
            </a:br>
            <a:endParaRPr lang="en-US" sz="1600" dirty="0"/>
          </a:p>
          <a:p>
            <a:pPr marL="342900" indent="-342900">
              <a:buAutoNum type="arabicPeriod"/>
            </a:pPr>
            <a:r>
              <a:rPr lang="en-US" sz="1600" dirty="0"/>
              <a:t>ROI Presentation</a:t>
            </a:r>
            <a:br>
              <a:rPr lang="en-US" sz="1600" dirty="0"/>
            </a:br>
            <a:endParaRPr lang="en-US" sz="1600" dirty="0"/>
          </a:p>
          <a:p>
            <a:pPr marL="342900" indent="-342900">
              <a:buAutoNum type="arabicPeriod"/>
            </a:pPr>
            <a:r>
              <a:rPr lang="en-US" sz="1600" dirty="0"/>
              <a:t>VMTurbo Competitive comparison</a:t>
            </a:r>
            <a:br>
              <a:rPr lang="en-US" sz="1600" dirty="0"/>
            </a:br>
            <a:endParaRPr lang="en-US" sz="1600" dirty="0"/>
          </a:p>
          <a:p>
            <a:pPr marL="342900" indent="-342900">
              <a:buFontTx/>
              <a:buAutoNum type="arabicPeriod"/>
            </a:pPr>
            <a:r>
              <a:rPr lang="en-US" sz="1600" dirty="0"/>
              <a:t>Proposal Discussion </a:t>
            </a:r>
            <a:br>
              <a:rPr lang="en-US" sz="1600" dirty="0"/>
            </a:br>
            <a:endParaRPr lang="en-US" sz="1600" dirty="0"/>
          </a:p>
          <a:p>
            <a:pPr marL="342900" indent="-342900">
              <a:buAutoNum type="arabicPeriod"/>
            </a:pPr>
            <a:r>
              <a:rPr lang="en-US" sz="1600" dirty="0"/>
              <a:t>Appendix (ROI Numbers confirmed through plans)</a:t>
            </a:r>
            <a:br>
              <a:rPr lang="en-US" sz="1600" dirty="0"/>
            </a:br>
            <a:endParaRPr lang="en-US" sz="1600" dirty="0"/>
          </a:p>
        </p:txBody>
      </p:sp>
    </p:spTree>
    <p:extLst>
      <p:ext uri="{BB962C8B-B14F-4D97-AF65-F5344CB8AC3E}">
        <p14:creationId xmlns:p14="http://schemas.microsoft.com/office/powerpoint/2010/main" val="37427740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671989"/>
            <a:ext cx="8305800" cy="4185761"/>
          </a:xfrm>
          <a:prstGeom prst="rect">
            <a:avLst/>
          </a:prstGeom>
          <a:noFill/>
        </p:spPr>
        <p:txBody>
          <a:bodyPr wrap="square" rtlCol="0">
            <a:spAutoFit/>
          </a:bodyPr>
          <a:lstStyle/>
          <a:p>
            <a:pPr marL="342900" indent="-342900">
              <a:buAutoNum type="arabicPeriod"/>
            </a:pPr>
            <a:r>
              <a:rPr lang="en-US" sz="1400" dirty="0" smtClean="0"/>
              <a:t>First Data needs a “get well plan” – road map to intelligently place and size all virtual machines across existing infrastructure while understanding the underlying capacity. </a:t>
            </a:r>
            <a:br>
              <a:rPr lang="en-US" sz="1400" dirty="0" smtClean="0"/>
            </a:br>
            <a:endParaRPr lang="en-US" sz="1400" dirty="0" smtClean="0"/>
          </a:p>
          <a:p>
            <a:pPr marL="342900" indent="-342900">
              <a:buAutoNum type="arabicPeriod"/>
            </a:pPr>
            <a:r>
              <a:rPr lang="en-US" sz="1400" dirty="0" smtClean="0"/>
              <a:t>First data needs to then “stay well” – First Data needs a solution that will keep the virtual environment healthy through decision automation. As workloads change, First Data will need a solution that will continuously asses the virtual environment and make sizing and placement decisions simultaneously while understanding the capacity.</a:t>
            </a:r>
            <a:br>
              <a:rPr lang="en-US" sz="1400" dirty="0" smtClean="0"/>
            </a:br>
            <a:endParaRPr lang="en-US" sz="1400" dirty="0" smtClean="0"/>
          </a:p>
          <a:p>
            <a:pPr marL="342900" indent="-342900">
              <a:buAutoNum type="arabicPeriod"/>
            </a:pPr>
            <a:r>
              <a:rPr lang="en-US" sz="1400" dirty="0" smtClean="0"/>
              <a:t>First Data needs a solution that will accurately plan for changes in the environment while keeping the environment healthy. </a:t>
            </a:r>
            <a:br>
              <a:rPr lang="en-US" sz="1400" dirty="0" smtClean="0"/>
            </a:br>
            <a:endParaRPr lang="en-US" sz="1400" dirty="0" smtClean="0"/>
          </a:p>
          <a:p>
            <a:pPr marL="342900" indent="-342900">
              <a:buAutoNum type="arabicPeriod"/>
            </a:pPr>
            <a:r>
              <a:rPr lang="en-US" sz="1400" dirty="0" smtClean="0"/>
              <a:t>First Data needs a solution that will identify areas of excess capacity, move VMs off of the host, and integrate with their current HP Automation suite to use extra hardware in other clusters that need it.</a:t>
            </a:r>
            <a:br>
              <a:rPr lang="en-US" sz="1400" dirty="0" smtClean="0"/>
            </a:br>
            <a:endParaRPr lang="en-US" sz="1400" dirty="0" smtClean="0"/>
          </a:p>
          <a:p>
            <a:pPr marL="342900" indent="-342900">
              <a:buAutoNum type="arabicPeriod"/>
            </a:pPr>
            <a:r>
              <a:rPr lang="en-US" sz="1400" dirty="0" smtClean="0"/>
              <a:t>First Data needs a solution that can scale to over 8,000 VMs and 748 hosts while growing at 20% year over year and can also incorporate their VDI and Citrix environments in order to improve operational efficiency.</a:t>
            </a:r>
            <a:br>
              <a:rPr lang="en-US" sz="1400" dirty="0" smtClean="0"/>
            </a:br>
            <a:endParaRPr lang="en-US" sz="1400" dirty="0" smtClean="0"/>
          </a:p>
          <a:p>
            <a:pPr marL="342900" indent="-342900">
              <a:buAutoNum type="arabicPeriod"/>
            </a:pPr>
            <a:r>
              <a:rPr lang="en-US" sz="1400" dirty="0" smtClean="0"/>
              <a:t>First Data needs a solution that will Assure application performance while understanding SQL Licensing constraints so they no longer need to over spend on SQL Licensing for the virtual environment.</a:t>
            </a:r>
            <a:endParaRPr lang="en-US" sz="1400"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1746568" cy="677108"/>
          </a:xfrm>
          <a:prstGeom prst="rect">
            <a:avLst/>
          </a:prstGeom>
          <a:noFill/>
        </p:spPr>
        <p:txBody>
          <a:bodyPr wrap="none" rtlCol="0">
            <a:spAutoFit/>
          </a:bodyPr>
          <a:lstStyle/>
          <a:p>
            <a:r>
              <a:rPr lang="en-US" sz="2000" b="1" dirty="0" smtClean="0"/>
              <a:t>Requirements:</a:t>
            </a:r>
          </a:p>
          <a:p>
            <a:endParaRPr lang="en-US" dirty="0"/>
          </a:p>
        </p:txBody>
      </p:sp>
      <p:sp>
        <p:nvSpPr>
          <p:cNvPr id="7" name="Freeform 17"/>
          <p:cNvSpPr>
            <a:spLocks/>
          </p:cNvSpPr>
          <p:nvPr/>
        </p:nvSpPr>
        <p:spPr bwMode="auto">
          <a:xfrm>
            <a:off x="10888" y="654580"/>
            <a:ext cx="365641" cy="332994"/>
          </a:xfrm>
          <a:custGeom>
            <a:avLst/>
            <a:gdLst/>
            <a:ahLst/>
            <a:cxnLst>
              <a:cxn ang="0">
                <a:pos x="0" y="9460"/>
              </a:cxn>
              <a:cxn ang="0">
                <a:pos x="2263" y="5995"/>
              </a:cxn>
              <a:cxn ang="0">
                <a:pos x="5857" y="11392"/>
              </a:cxn>
              <a:cxn ang="0">
                <a:pos x="10582" y="0"/>
              </a:cxn>
              <a:cxn ang="0">
                <a:pos x="16240" y="2931"/>
              </a:cxn>
              <a:cxn ang="0">
                <a:pos x="5991" y="14790"/>
              </a:cxn>
              <a:cxn ang="0">
                <a:pos x="0" y="9460"/>
              </a:cxn>
            </a:cxnLst>
            <a:rect l="0" t="0" r="r" b="b"/>
            <a:pathLst>
              <a:path w="16240" h="14790">
                <a:moveTo>
                  <a:pt x="0" y="9460"/>
                </a:moveTo>
                <a:lnTo>
                  <a:pt x="2263" y="5995"/>
                </a:lnTo>
                <a:lnTo>
                  <a:pt x="5857" y="11392"/>
                </a:lnTo>
                <a:lnTo>
                  <a:pt x="10582" y="0"/>
                </a:lnTo>
                <a:lnTo>
                  <a:pt x="16240" y="2931"/>
                </a:lnTo>
                <a:lnTo>
                  <a:pt x="5991" y="14790"/>
                </a:lnTo>
                <a:lnTo>
                  <a:pt x="0" y="9460"/>
                </a:lnTo>
                <a:close/>
              </a:path>
            </a:pathLst>
          </a:custGeom>
          <a:solidFill>
            <a:srgbClr val="92D050"/>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292934"/>
              </a:solidFill>
            </a:endParaRPr>
          </a:p>
        </p:txBody>
      </p:sp>
      <p:sp>
        <p:nvSpPr>
          <p:cNvPr id="8" name="Freeform 17"/>
          <p:cNvSpPr>
            <a:spLocks/>
          </p:cNvSpPr>
          <p:nvPr/>
        </p:nvSpPr>
        <p:spPr bwMode="auto">
          <a:xfrm>
            <a:off x="10888" y="1266648"/>
            <a:ext cx="365641" cy="332994"/>
          </a:xfrm>
          <a:custGeom>
            <a:avLst/>
            <a:gdLst/>
            <a:ahLst/>
            <a:cxnLst>
              <a:cxn ang="0">
                <a:pos x="0" y="9460"/>
              </a:cxn>
              <a:cxn ang="0">
                <a:pos x="2263" y="5995"/>
              </a:cxn>
              <a:cxn ang="0">
                <a:pos x="5857" y="11392"/>
              </a:cxn>
              <a:cxn ang="0">
                <a:pos x="10582" y="0"/>
              </a:cxn>
              <a:cxn ang="0">
                <a:pos x="16240" y="2931"/>
              </a:cxn>
              <a:cxn ang="0">
                <a:pos x="5991" y="14790"/>
              </a:cxn>
              <a:cxn ang="0">
                <a:pos x="0" y="9460"/>
              </a:cxn>
            </a:cxnLst>
            <a:rect l="0" t="0" r="r" b="b"/>
            <a:pathLst>
              <a:path w="16240" h="14790">
                <a:moveTo>
                  <a:pt x="0" y="9460"/>
                </a:moveTo>
                <a:lnTo>
                  <a:pt x="2263" y="5995"/>
                </a:lnTo>
                <a:lnTo>
                  <a:pt x="5857" y="11392"/>
                </a:lnTo>
                <a:lnTo>
                  <a:pt x="10582" y="0"/>
                </a:lnTo>
                <a:lnTo>
                  <a:pt x="16240" y="2931"/>
                </a:lnTo>
                <a:lnTo>
                  <a:pt x="5991" y="14790"/>
                </a:lnTo>
                <a:lnTo>
                  <a:pt x="0" y="9460"/>
                </a:lnTo>
                <a:close/>
              </a:path>
            </a:pathLst>
          </a:custGeom>
          <a:solidFill>
            <a:srgbClr val="92D050"/>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292934"/>
              </a:solidFill>
            </a:endParaRPr>
          </a:p>
        </p:txBody>
      </p:sp>
      <p:sp>
        <p:nvSpPr>
          <p:cNvPr id="9" name="Freeform 17"/>
          <p:cNvSpPr>
            <a:spLocks/>
          </p:cNvSpPr>
          <p:nvPr/>
        </p:nvSpPr>
        <p:spPr bwMode="auto">
          <a:xfrm>
            <a:off x="10888" y="2319722"/>
            <a:ext cx="365641" cy="332994"/>
          </a:xfrm>
          <a:custGeom>
            <a:avLst/>
            <a:gdLst/>
            <a:ahLst/>
            <a:cxnLst>
              <a:cxn ang="0">
                <a:pos x="0" y="9460"/>
              </a:cxn>
              <a:cxn ang="0">
                <a:pos x="2263" y="5995"/>
              </a:cxn>
              <a:cxn ang="0">
                <a:pos x="5857" y="11392"/>
              </a:cxn>
              <a:cxn ang="0">
                <a:pos x="10582" y="0"/>
              </a:cxn>
              <a:cxn ang="0">
                <a:pos x="16240" y="2931"/>
              </a:cxn>
              <a:cxn ang="0">
                <a:pos x="5991" y="14790"/>
              </a:cxn>
              <a:cxn ang="0">
                <a:pos x="0" y="9460"/>
              </a:cxn>
            </a:cxnLst>
            <a:rect l="0" t="0" r="r" b="b"/>
            <a:pathLst>
              <a:path w="16240" h="14790">
                <a:moveTo>
                  <a:pt x="0" y="9460"/>
                </a:moveTo>
                <a:lnTo>
                  <a:pt x="2263" y="5995"/>
                </a:lnTo>
                <a:lnTo>
                  <a:pt x="5857" y="11392"/>
                </a:lnTo>
                <a:lnTo>
                  <a:pt x="10582" y="0"/>
                </a:lnTo>
                <a:lnTo>
                  <a:pt x="16240" y="2931"/>
                </a:lnTo>
                <a:lnTo>
                  <a:pt x="5991" y="14790"/>
                </a:lnTo>
                <a:lnTo>
                  <a:pt x="0" y="9460"/>
                </a:lnTo>
                <a:close/>
              </a:path>
            </a:pathLst>
          </a:custGeom>
          <a:solidFill>
            <a:srgbClr val="92D050"/>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292934"/>
              </a:solidFill>
            </a:endParaRPr>
          </a:p>
        </p:txBody>
      </p:sp>
      <p:sp>
        <p:nvSpPr>
          <p:cNvPr id="10" name="Freeform 17"/>
          <p:cNvSpPr>
            <a:spLocks/>
          </p:cNvSpPr>
          <p:nvPr/>
        </p:nvSpPr>
        <p:spPr bwMode="auto">
          <a:xfrm>
            <a:off x="10888" y="2967794"/>
            <a:ext cx="365641" cy="332994"/>
          </a:xfrm>
          <a:custGeom>
            <a:avLst/>
            <a:gdLst/>
            <a:ahLst/>
            <a:cxnLst>
              <a:cxn ang="0">
                <a:pos x="0" y="9460"/>
              </a:cxn>
              <a:cxn ang="0">
                <a:pos x="2263" y="5995"/>
              </a:cxn>
              <a:cxn ang="0">
                <a:pos x="5857" y="11392"/>
              </a:cxn>
              <a:cxn ang="0">
                <a:pos x="10582" y="0"/>
              </a:cxn>
              <a:cxn ang="0">
                <a:pos x="16240" y="2931"/>
              </a:cxn>
              <a:cxn ang="0">
                <a:pos x="5991" y="14790"/>
              </a:cxn>
              <a:cxn ang="0">
                <a:pos x="0" y="9460"/>
              </a:cxn>
            </a:cxnLst>
            <a:rect l="0" t="0" r="r" b="b"/>
            <a:pathLst>
              <a:path w="16240" h="14790">
                <a:moveTo>
                  <a:pt x="0" y="9460"/>
                </a:moveTo>
                <a:lnTo>
                  <a:pt x="2263" y="5995"/>
                </a:lnTo>
                <a:lnTo>
                  <a:pt x="5857" y="11392"/>
                </a:lnTo>
                <a:lnTo>
                  <a:pt x="10582" y="0"/>
                </a:lnTo>
                <a:lnTo>
                  <a:pt x="16240" y="2931"/>
                </a:lnTo>
                <a:lnTo>
                  <a:pt x="5991" y="14790"/>
                </a:lnTo>
                <a:lnTo>
                  <a:pt x="0" y="9460"/>
                </a:lnTo>
                <a:close/>
              </a:path>
            </a:pathLst>
          </a:custGeom>
          <a:solidFill>
            <a:srgbClr val="92D050"/>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292934"/>
              </a:solidFill>
            </a:endParaRPr>
          </a:p>
        </p:txBody>
      </p:sp>
      <p:sp>
        <p:nvSpPr>
          <p:cNvPr id="12" name="Freeform 17"/>
          <p:cNvSpPr>
            <a:spLocks/>
          </p:cNvSpPr>
          <p:nvPr/>
        </p:nvSpPr>
        <p:spPr bwMode="auto">
          <a:xfrm>
            <a:off x="10888" y="3615866"/>
            <a:ext cx="365641" cy="332994"/>
          </a:xfrm>
          <a:custGeom>
            <a:avLst/>
            <a:gdLst/>
            <a:ahLst/>
            <a:cxnLst>
              <a:cxn ang="0">
                <a:pos x="0" y="9460"/>
              </a:cxn>
              <a:cxn ang="0">
                <a:pos x="2263" y="5995"/>
              </a:cxn>
              <a:cxn ang="0">
                <a:pos x="5857" y="11392"/>
              </a:cxn>
              <a:cxn ang="0">
                <a:pos x="10582" y="0"/>
              </a:cxn>
              <a:cxn ang="0">
                <a:pos x="16240" y="2931"/>
              </a:cxn>
              <a:cxn ang="0">
                <a:pos x="5991" y="14790"/>
              </a:cxn>
              <a:cxn ang="0">
                <a:pos x="0" y="9460"/>
              </a:cxn>
            </a:cxnLst>
            <a:rect l="0" t="0" r="r" b="b"/>
            <a:pathLst>
              <a:path w="16240" h="14790">
                <a:moveTo>
                  <a:pt x="0" y="9460"/>
                </a:moveTo>
                <a:lnTo>
                  <a:pt x="2263" y="5995"/>
                </a:lnTo>
                <a:lnTo>
                  <a:pt x="5857" y="11392"/>
                </a:lnTo>
                <a:lnTo>
                  <a:pt x="10582" y="0"/>
                </a:lnTo>
                <a:lnTo>
                  <a:pt x="16240" y="2931"/>
                </a:lnTo>
                <a:lnTo>
                  <a:pt x="5991" y="14790"/>
                </a:lnTo>
                <a:lnTo>
                  <a:pt x="0" y="9460"/>
                </a:lnTo>
                <a:close/>
              </a:path>
            </a:pathLst>
          </a:custGeom>
          <a:solidFill>
            <a:srgbClr val="92D050"/>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292934"/>
              </a:solidFill>
            </a:endParaRPr>
          </a:p>
        </p:txBody>
      </p:sp>
      <p:sp>
        <p:nvSpPr>
          <p:cNvPr id="13" name="Freeform 17"/>
          <p:cNvSpPr>
            <a:spLocks/>
          </p:cNvSpPr>
          <p:nvPr/>
        </p:nvSpPr>
        <p:spPr bwMode="auto">
          <a:xfrm>
            <a:off x="10888" y="4263938"/>
            <a:ext cx="365641" cy="332994"/>
          </a:xfrm>
          <a:custGeom>
            <a:avLst/>
            <a:gdLst/>
            <a:ahLst/>
            <a:cxnLst>
              <a:cxn ang="0">
                <a:pos x="0" y="9460"/>
              </a:cxn>
              <a:cxn ang="0">
                <a:pos x="2263" y="5995"/>
              </a:cxn>
              <a:cxn ang="0">
                <a:pos x="5857" y="11392"/>
              </a:cxn>
              <a:cxn ang="0">
                <a:pos x="10582" y="0"/>
              </a:cxn>
              <a:cxn ang="0">
                <a:pos x="16240" y="2931"/>
              </a:cxn>
              <a:cxn ang="0">
                <a:pos x="5991" y="14790"/>
              </a:cxn>
              <a:cxn ang="0">
                <a:pos x="0" y="9460"/>
              </a:cxn>
            </a:cxnLst>
            <a:rect l="0" t="0" r="r" b="b"/>
            <a:pathLst>
              <a:path w="16240" h="14790">
                <a:moveTo>
                  <a:pt x="0" y="9460"/>
                </a:moveTo>
                <a:lnTo>
                  <a:pt x="2263" y="5995"/>
                </a:lnTo>
                <a:lnTo>
                  <a:pt x="5857" y="11392"/>
                </a:lnTo>
                <a:lnTo>
                  <a:pt x="10582" y="0"/>
                </a:lnTo>
                <a:lnTo>
                  <a:pt x="16240" y="2931"/>
                </a:lnTo>
                <a:lnTo>
                  <a:pt x="5991" y="14790"/>
                </a:lnTo>
                <a:lnTo>
                  <a:pt x="0" y="9460"/>
                </a:lnTo>
                <a:close/>
              </a:path>
            </a:pathLst>
          </a:custGeom>
          <a:solidFill>
            <a:srgbClr val="92D050"/>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292934"/>
              </a:solidFill>
            </a:endParaRPr>
          </a:p>
        </p:txBody>
      </p:sp>
    </p:spTree>
    <p:extLst>
      <p:ext uri="{BB962C8B-B14F-4D97-AF65-F5344CB8AC3E}">
        <p14:creationId xmlns:p14="http://schemas.microsoft.com/office/powerpoint/2010/main" val="1902844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1061957" cy="677108"/>
          </a:xfrm>
          <a:prstGeom prst="rect">
            <a:avLst/>
          </a:prstGeom>
          <a:noFill/>
        </p:spPr>
        <p:txBody>
          <a:bodyPr wrap="none" rtlCol="0">
            <a:spAutoFit/>
          </a:bodyPr>
          <a:lstStyle/>
          <a:p>
            <a:r>
              <a:rPr lang="en-US" sz="2000" b="1" dirty="0" smtClean="0"/>
              <a:t>Agenda:</a:t>
            </a:r>
          </a:p>
          <a:p>
            <a:endParaRPr lang="en-US" dirty="0"/>
          </a:p>
        </p:txBody>
      </p:sp>
      <p:sp>
        <p:nvSpPr>
          <p:cNvPr id="7" name="Rectangle 6"/>
          <p:cNvSpPr/>
          <p:nvPr/>
        </p:nvSpPr>
        <p:spPr>
          <a:xfrm>
            <a:off x="304800" y="1657350"/>
            <a:ext cx="7924800" cy="61257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04800" y="813449"/>
            <a:ext cx="8305800" cy="3539430"/>
          </a:xfrm>
          <a:prstGeom prst="rect">
            <a:avLst/>
          </a:prstGeom>
          <a:noFill/>
        </p:spPr>
        <p:txBody>
          <a:bodyPr wrap="square" rtlCol="0">
            <a:spAutoFit/>
          </a:bodyPr>
          <a:lstStyle/>
          <a:p>
            <a:pPr marL="342900" indent="-342900">
              <a:buAutoNum type="arabicPeriod"/>
            </a:pPr>
            <a:r>
              <a:rPr lang="en-US" sz="1600" dirty="0"/>
              <a:t>First Data’s Business Challenges</a:t>
            </a:r>
            <a:br>
              <a:rPr lang="en-US" sz="1600" dirty="0"/>
            </a:br>
            <a:endParaRPr lang="en-US" sz="1600" dirty="0"/>
          </a:p>
          <a:p>
            <a:pPr marL="342900" indent="-342900">
              <a:buAutoNum type="arabicPeriod"/>
            </a:pPr>
            <a:r>
              <a:rPr lang="en-US" sz="1600" dirty="0"/>
              <a:t>First Data’s Key Requirements to meet these challenges</a:t>
            </a:r>
            <a:br>
              <a:rPr lang="en-US" sz="1600" dirty="0"/>
            </a:br>
            <a:endParaRPr lang="en-US" sz="1600" dirty="0"/>
          </a:p>
          <a:p>
            <a:pPr marL="342900" indent="-342900">
              <a:buAutoNum type="arabicPeriod"/>
            </a:pPr>
            <a:r>
              <a:rPr lang="en-US" sz="1600" dirty="0"/>
              <a:t>POV Overview</a:t>
            </a:r>
            <a:br>
              <a:rPr lang="en-US" sz="1600" dirty="0"/>
            </a:br>
            <a:endParaRPr lang="en-US" sz="1600" dirty="0"/>
          </a:p>
          <a:p>
            <a:pPr marL="342900" indent="-342900">
              <a:buAutoNum type="arabicPeriod"/>
            </a:pPr>
            <a:r>
              <a:rPr lang="en-US" sz="1600" dirty="0"/>
              <a:t>ROI Presentation</a:t>
            </a:r>
            <a:br>
              <a:rPr lang="en-US" sz="1600" dirty="0"/>
            </a:br>
            <a:endParaRPr lang="en-US" sz="1600" dirty="0"/>
          </a:p>
          <a:p>
            <a:pPr marL="342900" indent="-342900">
              <a:buAutoNum type="arabicPeriod"/>
            </a:pPr>
            <a:r>
              <a:rPr lang="en-US" sz="1600" dirty="0"/>
              <a:t>VMTurbo Competitive comparison</a:t>
            </a:r>
            <a:br>
              <a:rPr lang="en-US" sz="1600" dirty="0"/>
            </a:br>
            <a:endParaRPr lang="en-US" sz="1600" dirty="0"/>
          </a:p>
          <a:p>
            <a:pPr marL="342900" indent="-342900">
              <a:buFontTx/>
              <a:buAutoNum type="arabicPeriod"/>
            </a:pPr>
            <a:r>
              <a:rPr lang="en-US" sz="1600" dirty="0"/>
              <a:t>Proposal Discussion </a:t>
            </a:r>
            <a:br>
              <a:rPr lang="en-US" sz="1600" dirty="0"/>
            </a:br>
            <a:endParaRPr lang="en-US" sz="1600" dirty="0"/>
          </a:p>
          <a:p>
            <a:pPr marL="342900" indent="-342900">
              <a:buAutoNum type="arabicPeriod"/>
            </a:pPr>
            <a:r>
              <a:rPr lang="en-US" sz="1600" dirty="0"/>
              <a:t>Appendix (ROI Numbers confirmed through plans)</a:t>
            </a:r>
            <a:br>
              <a:rPr lang="en-US" sz="1600" dirty="0"/>
            </a:br>
            <a:endParaRPr lang="en-US" sz="1600" dirty="0"/>
          </a:p>
        </p:txBody>
      </p:sp>
    </p:spTree>
    <p:extLst>
      <p:ext uri="{BB962C8B-B14F-4D97-AF65-F5344CB8AC3E}">
        <p14:creationId xmlns:p14="http://schemas.microsoft.com/office/powerpoint/2010/main" val="11782191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968573"/>
            <a:ext cx="8305800" cy="3323987"/>
          </a:xfrm>
          <a:prstGeom prst="rect">
            <a:avLst/>
          </a:prstGeom>
          <a:noFill/>
        </p:spPr>
        <p:txBody>
          <a:bodyPr wrap="square" rtlCol="0">
            <a:spAutoFit/>
          </a:bodyPr>
          <a:lstStyle/>
          <a:p>
            <a:pPr marL="342900" indent="-342900">
              <a:buFont typeface="+mj-lt"/>
              <a:buAutoNum type="arabicPeriod"/>
            </a:pPr>
            <a:r>
              <a:rPr lang="en-US" sz="1400" dirty="0" smtClean="0"/>
              <a:t>Scalability &amp; Improving Operational Efficiency: First Data successfully deployed VMTurbo in the largest vCenter.</a:t>
            </a:r>
            <a:br>
              <a:rPr lang="en-US" sz="1400" dirty="0" smtClean="0"/>
            </a:br>
            <a:endParaRPr lang="en-US" sz="1400" dirty="0" smtClean="0"/>
          </a:p>
          <a:p>
            <a:pPr marL="342900" indent="-342900">
              <a:buFont typeface="+mj-lt"/>
              <a:buAutoNum type="arabicPeriod"/>
            </a:pPr>
            <a:r>
              <a:rPr lang="en-US" sz="1400" dirty="0" smtClean="0"/>
              <a:t>Get Well Plan: VMTurbo successfully delivered a “Get Well Plan”.</a:t>
            </a:r>
            <a:br>
              <a:rPr lang="en-US" sz="1400" dirty="0" smtClean="0"/>
            </a:br>
            <a:endParaRPr lang="en-US" sz="1400" dirty="0" smtClean="0"/>
          </a:p>
          <a:p>
            <a:pPr marL="342900" indent="-342900">
              <a:buFont typeface="+mj-lt"/>
              <a:buAutoNum type="arabicPeriod"/>
            </a:pPr>
            <a:r>
              <a:rPr lang="en-US" sz="1400" dirty="0" smtClean="0"/>
              <a:t>Stay Well: VMTurbo showed First Data in a test cluster how to keep the environment healthy</a:t>
            </a:r>
            <a:br>
              <a:rPr lang="en-US" sz="1400" dirty="0" smtClean="0"/>
            </a:br>
            <a:endParaRPr lang="en-US" sz="1400" dirty="0" smtClean="0"/>
          </a:p>
          <a:p>
            <a:pPr marL="342900" indent="-342900">
              <a:buFont typeface="+mj-lt"/>
              <a:buAutoNum type="arabicPeriod"/>
            </a:pPr>
            <a:r>
              <a:rPr lang="en-US" sz="1400" dirty="0" smtClean="0"/>
              <a:t>Planning: VMTurbo showed First Data how to accurately plan for changes while keeping the environment healthy.</a:t>
            </a:r>
            <a:br>
              <a:rPr lang="en-US" sz="1400" dirty="0" smtClean="0"/>
            </a:br>
            <a:endParaRPr lang="en-US" sz="1400" dirty="0" smtClean="0"/>
          </a:p>
          <a:p>
            <a:pPr marL="342900" indent="-342900">
              <a:buFont typeface="+mj-lt"/>
              <a:buAutoNum type="arabicPeriod"/>
            </a:pPr>
            <a:r>
              <a:rPr lang="en-US" sz="1400" dirty="0" smtClean="0"/>
              <a:t>Integration with HP Automation Suite</a:t>
            </a:r>
            <a:br>
              <a:rPr lang="en-US" sz="1400" dirty="0" smtClean="0"/>
            </a:br>
            <a:endParaRPr lang="en-US" sz="1400" dirty="0" smtClean="0"/>
          </a:p>
          <a:p>
            <a:pPr marL="342900" indent="-342900">
              <a:buFont typeface="+mj-lt"/>
              <a:buAutoNum type="arabicPeriod"/>
            </a:pPr>
            <a:r>
              <a:rPr lang="en-US" sz="1400" dirty="0" smtClean="0"/>
              <a:t>SQL Licensing: conversation and demonstration with Licensing team</a:t>
            </a:r>
          </a:p>
          <a:p>
            <a:pPr marL="342900" indent="-342900">
              <a:buFont typeface="+mj-lt"/>
              <a:buAutoNum type="arabicPeriod"/>
            </a:pPr>
            <a:endParaRPr lang="en-US" sz="1400" dirty="0" smtClean="0"/>
          </a:p>
          <a:p>
            <a:pPr marL="342900" indent="-342900">
              <a:buFont typeface="+mj-lt"/>
              <a:buAutoNum type="arabicPeriod"/>
            </a:pPr>
            <a:endParaRPr lang="en-US" sz="1400" dirty="0" smtClean="0"/>
          </a:p>
        </p:txBody>
      </p:sp>
      <p:sp>
        <p:nvSpPr>
          <p:cNvPr id="2" name="Rectangle 1"/>
          <p:cNvSpPr/>
          <p:nvPr/>
        </p:nvSpPr>
        <p:spPr>
          <a:xfrm>
            <a:off x="304800" y="968573"/>
            <a:ext cx="7924800" cy="61257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2400" y="587573"/>
            <a:ext cx="8305800" cy="307777"/>
          </a:xfrm>
          <a:prstGeom prst="rect">
            <a:avLst/>
          </a:prstGeom>
          <a:noFill/>
        </p:spPr>
        <p:txBody>
          <a:bodyPr wrap="square" rtlCol="0">
            <a:spAutoFit/>
          </a:bodyPr>
          <a:lstStyle/>
          <a:p>
            <a:r>
              <a:rPr lang="en-US" sz="1400" u="sng" dirty="0" smtClean="0"/>
              <a:t>During the POV with VMTurbo, First Data proved out the following use cases:</a:t>
            </a:r>
            <a:endParaRPr lang="en-US" sz="1400" u="sng"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2052421" cy="677108"/>
          </a:xfrm>
          <a:prstGeom prst="rect">
            <a:avLst/>
          </a:prstGeom>
          <a:noFill/>
        </p:spPr>
        <p:txBody>
          <a:bodyPr wrap="none" rtlCol="0">
            <a:spAutoFit/>
          </a:bodyPr>
          <a:lstStyle/>
          <a:p>
            <a:r>
              <a:rPr lang="en-US" sz="2000" b="1" dirty="0" smtClean="0"/>
              <a:t>Testing VMTurbo:</a:t>
            </a:r>
          </a:p>
          <a:p>
            <a:endParaRPr lang="en-US" dirty="0"/>
          </a:p>
        </p:txBody>
      </p:sp>
    </p:spTree>
    <p:extLst>
      <p:ext uri="{BB962C8B-B14F-4D97-AF65-F5344CB8AC3E}">
        <p14:creationId xmlns:p14="http://schemas.microsoft.com/office/powerpoint/2010/main" val="30424204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6705600" cy="984885"/>
          </a:xfrm>
          <a:prstGeom prst="rect">
            <a:avLst/>
          </a:prstGeom>
          <a:noFill/>
        </p:spPr>
        <p:txBody>
          <a:bodyPr wrap="square" rtlCol="0">
            <a:spAutoFit/>
          </a:bodyPr>
          <a:lstStyle/>
          <a:p>
            <a:r>
              <a:rPr lang="en-US" sz="2000" b="1" dirty="0" smtClean="0"/>
              <a:t>Testing VMTurbo: </a:t>
            </a:r>
            <a:r>
              <a:rPr lang="en-US" sz="2000" b="1" dirty="0" smtClean="0">
                <a:solidFill>
                  <a:srgbClr val="00B050"/>
                </a:solidFill>
              </a:rPr>
              <a:t>Scalability &amp; Improving Operational Efficiency</a:t>
            </a:r>
          </a:p>
          <a:p>
            <a:endParaRPr lang="en-US" dirty="0"/>
          </a:p>
        </p:txBody>
      </p:sp>
      <p:sp>
        <p:nvSpPr>
          <p:cNvPr id="8" name="TextBox 7"/>
          <p:cNvSpPr txBox="1"/>
          <p:nvPr/>
        </p:nvSpPr>
        <p:spPr>
          <a:xfrm>
            <a:off x="376529" y="1137895"/>
            <a:ext cx="2873829" cy="3139321"/>
          </a:xfrm>
          <a:prstGeom prst="rect">
            <a:avLst/>
          </a:prstGeom>
          <a:noFill/>
        </p:spPr>
        <p:txBody>
          <a:bodyPr wrap="square" rtlCol="0">
            <a:spAutoFit/>
          </a:bodyPr>
          <a:lstStyle/>
          <a:p>
            <a:r>
              <a:rPr lang="en-US" dirty="0" smtClean="0"/>
              <a:t>Infinite scalability</a:t>
            </a:r>
          </a:p>
          <a:p>
            <a:endParaRPr lang="en-US" dirty="0"/>
          </a:p>
          <a:p>
            <a:r>
              <a:rPr lang="en-US" dirty="0" smtClean="0"/>
              <a:t>Minimal footprint</a:t>
            </a:r>
          </a:p>
          <a:p>
            <a:endParaRPr lang="en-US" dirty="0"/>
          </a:p>
          <a:p>
            <a:r>
              <a:rPr lang="en-US" dirty="0" smtClean="0"/>
              <a:t>Quick discovery</a:t>
            </a:r>
          </a:p>
          <a:p>
            <a:endParaRPr lang="en-US" dirty="0"/>
          </a:p>
          <a:p>
            <a:r>
              <a:rPr lang="en-US" dirty="0" smtClean="0"/>
              <a:t>Multi tenant</a:t>
            </a:r>
          </a:p>
          <a:p>
            <a:endParaRPr lang="en-US" dirty="0"/>
          </a:p>
          <a:p>
            <a:r>
              <a:rPr lang="en-US" dirty="0" smtClean="0"/>
              <a:t>Hypervisor &amp; HW agnostic</a:t>
            </a:r>
          </a:p>
          <a:p>
            <a:endParaRPr lang="en-US" dirty="0"/>
          </a:p>
          <a:p>
            <a:r>
              <a:rPr lang="en-US" dirty="0" smtClean="0"/>
              <a:t>Extensible architecture</a:t>
            </a:r>
          </a:p>
        </p:txBody>
      </p:sp>
      <p:sp>
        <p:nvSpPr>
          <p:cNvPr id="9" name="Freeform 17"/>
          <p:cNvSpPr>
            <a:spLocks/>
          </p:cNvSpPr>
          <p:nvPr/>
        </p:nvSpPr>
        <p:spPr bwMode="auto">
          <a:xfrm>
            <a:off x="10888" y="1137895"/>
            <a:ext cx="365641" cy="332994"/>
          </a:xfrm>
          <a:custGeom>
            <a:avLst/>
            <a:gdLst/>
            <a:ahLst/>
            <a:cxnLst>
              <a:cxn ang="0">
                <a:pos x="0" y="9460"/>
              </a:cxn>
              <a:cxn ang="0">
                <a:pos x="2263" y="5995"/>
              </a:cxn>
              <a:cxn ang="0">
                <a:pos x="5857" y="11392"/>
              </a:cxn>
              <a:cxn ang="0">
                <a:pos x="10582" y="0"/>
              </a:cxn>
              <a:cxn ang="0">
                <a:pos x="16240" y="2931"/>
              </a:cxn>
              <a:cxn ang="0">
                <a:pos x="5991" y="14790"/>
              </a:cxn>
              <a:cxn ang="0">
                <a:pos x="0" y="9460"/>
              </a:cxn>
            </a:cxnLst>
            <a:rect l="0" t="0" r="r" b="b"/>
            <a:pathLst>
              <a:path w="16240" h="14790">
                <a:moveTo>
                  <a:pt x="0" y="9460"/>
                </a:moveTo>
                <a:lnTo>
                  <a:pt x="2263" y="5995"/>
                </a:lnTo>
                <a:lnTo>
                  <a:pt x="5857" y="11392"/>
                </a:lnTo>
                <a:lnTo>
                  <a:pt x="10582" y="0"/>
                </a:lnTo>
                <a:lnTo>
                  <a:pt x="16240" y="2931"/>
                </a:lnTo>
                <a:lnTo>
                  <a:pt x="5991" y="14790"/>
                </a:lnTo>
                <a:lnTo>
                  <a:pt x="0" y="9460"/>
                </a:lnTo>
                <a:close/>
              </a:path>
            </a:pathLst>
          </a:custGeom>
          <a:solidFill>
            <a:srgbClr val="92D050"/>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292934"/>
              </a:solidFill>
            </a:endParaRPr>
          </a:p>
        </p:txBody>
      </p:sp>
      <p:sp>
        <p:nvSpPr>
          <p:cNvPr id="10" name="Freeform 17"/>
          <p:cNvSpPr>
            <a:spLocks/>
          </p:cNvSpPr>
          <p:nvPr/>
        </p:nvSpPr>
        <p:spPr bwMode="auto">
          <a:xfrm>
            <a:off x="23248" y="1672500"/>
            <a:ext cx="365641" cy="332994"/>
          </a:xfrm>
          <a:custGeom>
            <a:avLst/>
            <a:gdLst/>
            <a:ahLst/>
            <a:cxnLst>
              <a:cxn ang="0">
                <a:pos x="0" y="9460"/>
              </a:cxn>
              <a:cxn ang="0">
                <a:pos x="2263" y="5995"/>
              </a:cxn>
              <a:cxn ang="0">
                <a:pos x="5857" y="11392"/>
              </a:cxn>
              <a:cxn ang="0">
                <a:pos x="10582" y="0"/>
              </a:cxn>
              <a:cxn ang="0">
                <a:pos x="16240" y="2931"/>
              </a:cxn>
              <a:cxn ang="0">
                <a:pos x="5991" y="14790"/>
              </a:cxn>
              <a:cxn ang="0">
                <a:pos x="0" y="9460"/>
              </a:cxn>
            </a:cxnLst>
            <a:rect l="0" t="0" r="r" b="b"/>
            <a:pathLst>
              <a:path w="16240" h="14790">
                <a:moveTo>
                  <a:pt x="0" y="9460"/>
                </a:moveTo>
                <a:lnTo>
                  <a:pt x="2263" y="5995"/>
                </a:lnTo>
                <a:lnTo>
                  <a:pt x="5857" y="11392"/>
                </a:lnTo>
                <a:lnTo>
                  <a:pt x="10582" y="0"/>
                </a:lnTo>
                <a:lnTo>
                  <a:pt x="16240" y="2931"/>
                </a:lnTo>
                <a:lnTo>
                  <a:pt x="5991" y="14790"/>
                </a:lnTo>
                <a:lnTo>
                  <a:pt x="0" y="9460"/>
                </a:lnTo>
                <a:close/>
              </a:path>
            </a:pathLst>
          </a:custGeom>
          <a:solidFill>
            <a:srgbClr val="92D050"/>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292934"/>
              </a:solidFill>
            </a:endParaRPr>
          </a:p>
        </p:txBody>
      </p:sp>
      <p:sp>
        <p:nvSpPr>
          <p:cNvPr id="11" name="Freeform 17"/>
          <p:cNvSpPr>
            <a:spLocks/>
          </p:cNvSpPr>
          <p:nvPr/>
        </p:nvSpPr>
        <p:spPr bwMode="auto">
          <a:xfrm>
            <a:off x="23248" y="2236062"/>
            <a:ext cx="365641" cy="332994"/>
          </a:xfrm>
          <a:custGeom>
            <a:avLst/>
            <a:gdLst/>
            <a:ahLst/>
            <a:cxnLst>
              <a:cxn ang="0">
                <a:pos x="0" y="9460"/>
              </a:cxn>
              <a:cxn ang="0">
                <a:pos x="2263" y="5995"/>
              </a:cxn>
              <a:cxn ang="0">
                <a:pos x="5857" y="11392"/>
              </a:cxn>
              <a:cxn ang="0">
                <a:pos x="10582" y="0"/>
              </a:cxn>
              <a:cxn ang="0">
                <a:pos x="16240" y="2931"/>
              </a:cxn>
              <a:cxn ang="0">
                <a:pos x="5991" y="14790"/>
              </a:cxn>
              <a:cxn ang="0">
                <a:pos x="0" y="9460"/>
              </a:cxn>
            </a:cxnLst>
            <a:rect l="0" t="0" r="r" b="b"/>
            <a:pathLst>
              <a:path w="16240" h="14790">
                <a:moveTo>
                  <a:pt x="0" y="9460"/>
                </a:moveTo>
                <a:lnTo>
                  <a:pt x="2263" y="5995"/>
                </a:lnTo>
                <a:lnTo>
                  <a:pt x="5857" y="11392"/>
                </a:lnTo>
                <a:lnTo>
                  <a:pt x="10582" y="0"/>
                </a:lnTo>
                <a:lnTo>
                  <a:pt x="16240" y="2931"/>
                </a:lnTo>
                <a:lnTo>
                  <a:pt x="5991" y="14790"/>
                </a:lnTo>
                <a:lnTo>
                  <a:pt x="0" y="9460"/>
                </a:lnTo>
                <a:close/>
              </a:path>
            </a:pathLst>
          </a:custGeom>
          <a:solidFill>
            <a:srgbClr val="92D050"/>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292934"/>
              </a:solidFill>
            </a:endParaRPr>
          </a:p>
        </p:txBody>
      </p:sp>
      <p:sp>
        <p:nvSpPr>
          <p:cNvPr id="12" name="Freeform 17"/>
          <p:cNvSpPr>
            <a:spLocks/>
          </p:cNvSpPr>
          <p:nvPr/>
        </p:nvSpPr>
        <p:spPr bwMode="auto">
          <a:xfrm>
            <a:off x="23248" y="2812531"/>
            <a:ext cx="365641" cy="332994"/>
          </a:xfrm>
          <a:custGeom>
            <a:avLst/>
            <a:gdLst/>
            <a:ahLst/>
            <a:cxnLst>
              <a:cxn ang="0">
                <a:pos x="0" y="9460"/>
              </a:cxn>
              <a:cxn ang="0">
                <a:pos x="2263" y="5995"/>
              </a:cxn>
              <a:cxn ang="0">
                <a:pos x="5857" y="11392"/>
              </a:cxn>
              <a:cxn ang="0">
                <a:pos x="10582" y="0"/>
              </a:cxn>
              <a:cxn ang="0">
                <a:pos x="16240" y="2931"/>
              </a:cxn>
              <a:cxn ang="0">
                <a:pos x="5991" y="14790"/>
              </a:cxn>
              <a:cxn ang="0">
                <a:pos x="0" y="9460"/>
              </a:cxn>
            </a:cxnLst>
            <a:rect l="0" t="0" r="r" b="b"/>
            <a:pathLst>
              <a:path w="16240" h="14790">
                <a:moveTo>
                  <a:pt x="0" y="9460"/>
                </a:moveTo>
                <a:lnTo>
                  <a:pt x="2263" y="5995"/>
                </a:lnTo>
                <a:lnTo>
                  <a:pt x="5857" y="11392"/>
                </a:lnTo>
                <a:lnTo>
                  <a:pt x="10582" y="0"/>
                </a:lnTo>
                <a:lnTo>
                  <a:pt x="16240" y="2931"/>
                </a:lnTo>
                <a:lnTo>
                  <a:pt x="5991" y="14790"/>
                </a:lnTo>
                <a:lnTo>
                  <a:pt x="0" y="9460"/>
                </a:lnTo>
                <a:close/>
              </a:path>
            </a:pathLst>
          </a:custGeom>
          <a:solidFill>
            <a:srgbClr val="92D050"/>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292934"/>
              </a:solidFill>
            </a:endParaRPr>
          </a:p>
        </p:txBody>
      </p:sp>
      <p:sp>
        <p:nvSpPr>
          <p:cNvPr id="13" name="Freeform 17"/>
          <p:cNvSpPr>
            <a:spLocks/>
          </p:cNvSpPr>
          <p:nvPr/>
        </p:nvSpPr>
        <p:spPr bwMode="auto">
          <a:xfrm>
            <a:off x="23248" y="3335046"/>
            <a:ext cx="365641" cy="332994"/>
          </a:xfrm>
          <a:custGeom>
            <a:avLst/>
            <a:gdLst/>
            <a:ahLst/>
            <a:cxnLst>
              <a:cxn ang="0">
                <a:pos x="0" y="9460"/>
              </a:cxn>
              <a:cxn ang="0">
                <a:pos x="2263" y="5995"/>
              </a:cxn>
              <a:cxn ang="0">
                <a:pos x="5857" y="11392"/>
              </a:cxn>
              <a:cxn ang="0">
                <a:pos x="10582" y="0"/>
              </a:cxn>
              <a:cxn ang="0">
                <a:pos x="16240" y="2931"/>
              </a:cxn>
              <a:cxn ang="0">
                <a:pos x="5991" y="14790"/>
              </a:cxn>
              <a:cxn ang="0">
                <a:pos x="0" y="9460"/>
              </a:cxn>
            </a:cxnLst>
            <a:rect l="0" t="0" r="r" b="b"/>
            <a:pathLst>
              <a:path w="16240" h="14790">
                <a:moveTo>
                  <a:pt x="0" y="9460"/>
                </a:moveTo>
                <a:lnTo>
                  <a:pt x="2263" y="5995"/>
                </a:lnTo>
                <a:lnTo>
                  <a:pt x="5857" y="11392"/>
                </a:lnTo>
                <a:lnTo>
                  <a:pt x="10582" y="0"/>
                </a:lnTo>
                <a:lnTo>
                  <a:pt x="16240" y="2931"/>
                </a:lnTo>
                <a:lnTo>
                  <a:pt x="5991" y="14790"/>
                </a:lnTo>
                <a:lnTo>
                  <a:pt x="0" y="9460"/>
                </a:lnTo>
                <a:close/>
              </a:path>
            </a:pathLst>
          </a:custGeom>
          <a:solidFill>
            <a:srgbClr val="92D050"/>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292934"/>
              </a:solidFill>
            </a:endParaRPr>
          </a:p>
        </p:txBody>
      </p:sp>
      <p:sp>
        <p:nvSpPr>
          <p:cNvPr id="14" name="Freeform 17"/>
          <p:cNvSpPr>
            <a:spLocks/>
          </p:cNvSpPr>
          <p:nvPr/>
        </p:nvSpPr>
        <p:spPr bwMode="auto">
          <a:xfrm>
            <a:off x="27297" y="3833720"/>
            <a:ext cx="365641" cy="332994"/>
          </a:xfrm>
          <a:custGeom>
            <a:avLst/>
            <a:gdLst/>
            <a:ahLst/>
            <a:cxnLst>
              <a:cxn ang="0">
                <a:pos x="0" y="9460"/>
              </a:cxn>
              <a:cxn ang="0">
                <a:pos x="2263" y="5995"/>
              </a:cxn>
              <a:cxn ang="0">
                <a:pos x="5857" y="11392"/>
              </a:cxn>
              <a:cxn ang="0">
                <a:pos x="10582" y="0"/>
              </a:cxn>
              <a:cxn ang="0">
                <a:pos x="16240" y="2931"/>
              </a:cxn>
              <a:cxn ang="0">
                <a:pos x="5991" y="14790"/>
              </a:cxn>
              <a:cxn ang="0">
                <a:pos x="0" y="9460"/>
              </a:cxn>
            </a:cxnLst>
            <a:rect l="0" t="0" r="r" b="b"/>
            <a:pathLst>
              <a:path w="16240" h="14790">
                <a:moveTo>
                  <a:pt x="0" y="9460"/>
                </a:moveTo>
                <a:lnTo>
                  <a:pt x="2263" y="5995"/>
                </a:lnTo>
                <a:lnTo>
                  <a:pt x="5857" y="11392"/>
                </a:lnTo>
                <a:lnTo>
                  <a:pt x="10582" y="0"/>
                </a:lnTo>
                <a:lnTo>
                  <a:pt x="16240" y="2931"/>
                </a:lnTo>
                <a:lnTo>
                  <a:pt x="5991" y="14790"/>
                </a:lnTo>
                <a:lnTo>
                  <a:pt x="0" y="9460"/>
                </a:lnTo>
                <a:close/>
              </a:path>
            </a:pathLst>
          </a:custGeom>
          <a:solidFill>
            <a:srgbClr val="92D050"/>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292934"/>
              </a:solidFill>
            </a:endParaRPr>
          </a:p>
        </p:txBody>
      </p:sp>
      <p:pic>
        <p:nvPicPr>
          <p:cNvPr id="2050" name="Picture 2" descr="C:\Users\SC\Desktop\First Data\2014.05.12 11.23.21 AM.jpg"/>
          <p:cNvPicPr>
            <a:picLocks noChangeAspect="1" noChangeArrowheads="1"/>
          </p:cNvPicPr>
          <p:nvPr/>
        </p:nvPicPr>
        <p:blipFill rotWithShape="1">
          <a:blip r:embed="rId3">
            <a:extLst>
              <a:ext uri="{28A0092B-C50C-407E-A947-70E740481C1C}">
                <a14:useLocalDpi xmlns:a14="http://schemas.microsoft.com/office/drawing/2010/main" val="0"/>
              </a:ext>
            </a:extLst>
          </a:blip>
          <a:srcRect l="1595" t="14831" r="17586" b="8166"/>
          <a:stretch/>
        </p:blipFill>
        <p:spPr bwMode="auto">
          <a:xfrm>
            <a:off x="3021156" y="982897"/>
            <a:ext cx="5943600" cy="31838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3543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968573"/>
            <a:ext cx="8305800" cy="3323987"/>
          </a:xfrm>
          <a:prstGeom prst="rect">
            <a:avLst/>
          </a:prstGeom>
          <a:noFill/>
        </p:spPr>
        <p:txBody>
          <a:bodyPr wrap="square" rtlCol="0">
            <a:spAutoFit/>
          </a:bodyPr>
          <a:lstStyle/>
          <a:p>
            <a:pPr marL="342900" indent="-342900">
              <a:buFont typeface="+mj-lt"/>
              <a:buAutoNum type="arabicPeriod"/>
            </a:pPr>
            <a:r>
              <a:rPr lang="en-US" sz="1400" dirty="0" smtClean="0"/>
              <a:t>Scalability &amp; Improving Operational Efficiency: First Data successfully deployed VMTurbo in the largest vCenter.</a:t>
            </a:r>
            <a:br>
              <a:rPr lang="en-US" sz="1400" dirty="0" smtClean="0"/>
            </a:br>
            <a:endParaRPr lang="en-US" sz="1400" dirty="0" smtClean="0"/>
          </a:p>
          <a:p>
            <a:pPr marL="342900" indent="-342900">
              <a:buFont typeface="+mj-lt"/>
              <a:buAutoNum type="arabicPeriod"/>
            </a:pPr>
            <a:r>
              <a:rPr lang="en-US" sz="1400" dirty="0" smtClean="0"/>
              <a:t>Get Well Plan: VMTurbo successfully delivered a “Get Well Plan”.</a:t>
            </a:r>
            <a:br>
              <a:rPr lang="en-US" sz="1400" dirty="0" smtClean="0"/>
            </a:br>
            <a:endParaRPr lang="en-US" sz="1400" dirty="0" smtClean="0"/>
          </a:p>
          <a:p>
            <a:pPr marL="342900" indent="-342900">
              <a:buFont typeface="+mj-lt"/>
              <a:buAutoNum type="arabicPeriod"/>
            </a:pPr>
            <a:r>
              <a:rPr lang="en-US" sz="1400" dirty="0" smtClean="0"/>
              <a:t>Stay Well: VMTurbo showed First Data in a test cluster how to keep the environment healthy</a:t>
            </a:r>
            <a:br>
              <a:rPr lang="en-US" sz="1400" dirty="0" smtClean="0"/>
            </a:br>
            <a:endParaRPr lang="en-US" sz="1400" dirty="0" smtClean="0"/>
          </a:p>
          <a:p>
            <a:pPr marL="342900" indent="-342900">
              <a:buFont typeface="+mj-lt"/>
              <a:buAutoNum type="arabicPeriod"/>
            </a:pPr>
            <a:r>
              <a:rPr lang="en-US" sz="1400" dirty="0" smtClean="0"/>
              <a:t>Planning: VMTurbo showed First Data how to accurately plan for changes while keeping the environment healthy.</a:t>
            </a:r>
            <a:br>
              <a:rPr lang="en-US" sz="1400" dirty="0" smtClean="0"/>
            </a:br>
            <a:endParaRPr lang="en-US" sz="1400" dirty="0" smtClean="0"/>
          </a:p>
          <a:p>
            <a:pPr marL="342900" indent="-342900">
              <a:buFont typeface="+mj-lt"/>
              <a:buAutoNum type="arabicPeriod"/>
            </a:pPr>
            <a:r>
              <a:rPr lang="en-US" sz="1400" dirty="0" smtClean="0"/>
              <a:t>Integration with HP Automation Suite</a:t>
            </a:r>
            <a:br>
              <a:rPr lang="en-US" sz="1400" dirty="0" smtClean="0"/>
            </a:br>
            <a:endParaRPr lang="en-US" sz="1400" dirty="0" smtClean="0"/>
          </a:p>
          <a:p>
            <a:pPr marL="342900" indent="-342900">
              <a:buFont typeface="+mj-lt"/>
              <a:buAutoNum type="arabicPeriod"/>
            </a:pPr>
            <a:r>
              <a:rPr lang="en-US" sz="1400" dirty="0" smtClean="0"/>
              <a:t>SQL Licensing: conversation and demonstration with Licensing team</a:t>
            </a:r>
          </a:p>
          <a:p>
            <a:pPr marL="342900" indent="-342900">
              <a:buFont typeface="+mj-lt"/>
              <a:buAutoNum type="arabicPeriod"/>
            </a:pPr>
            <a:endParaRPr lang="en-US" sz="1400" dirty="0" smtClean="0"/>
          </a:p>
          <a:p>
            <a:pPr marL="342900" indent="-342900">
              <a:buFont typeface="+mj-lt"/>
              <a:buAutoNum type="arabicPeriod"/>
            </a:pPr>
            <a:endParaRPr lang="en-US" sz="1400" dirty="0" smtClean="0"/>
          </a:p>
        </p:txBody>
      </p:sp>
      <p:sp>
        <p:nvSpPr>
          <p:cNvPr id="2" name="Rectangle 1"/>
          <p:cNvSpPr/>
          <p:nvPr/>
        </p:nvSpPr>
        <p:spPr>
          <a:xfrm>
            <a:off x="304800" y="1425773"/>
            <a:ext cx="7924800" cy="61257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2400" y="587573"/>
            <a:ext cx="8305800" cy="307777"/>
          </a:xfrm>
          <a:prstGeom prst="rect">
            <a:avLst/>
          </a:prstGeom>
          <a:noFill/>
        </p:spPr>
        <p:txBody>
          <a:bodyPr wrap="square" rtlCol="0">
            <a:spAutoFit/>
          </a:bodyPr>
          <a:lstStyle/>
          <a:p>
            <a:r>
              <a:rPr lang="en-US" sz="1400" u="sng" dirty="0" smtClean="0"/>
              <a:t>During the POV with VMTurbo, First Data proved out the following use cases:</a:t>
            </a:r>
            <a:endParaRPr lang="en-US" sz="1400" u="sng"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2052421" cy="677108"/>
          </a:xfrm>
          <a:prstGeom prst="rect">
            <a:avLst/>
          </a:prstGeom>
          <a:noFill/>
        </p:spPr>
        <p:txBody>
          <a:bodyPr wrap="none" rtlCol="0">
            <a:spAutoFit/>
          </a:bodyPr>
          <a:lstStyle/>
          <a:p>
            <a:r>
              <a:rPr lang="en-US" sz="2000" b="1" dirty="0" smtClean="0"/>
              <a:t>Testing VMTurbo:</a:t>
            </a:r>
          </a:p>
          <a:p>
            <a:endParaRPr lang="en-US" dirty="0"/>
          </a:p>
        </p:txBody>
      </p:sp>
    </p:spTree>
    <p:extLst>
      <p:ext uri="{BB962C8B-B14F-4D97-AF65-F5344CB8AC3E}">
        <p14:creationId xmlns:p14="http://schemas.microsoft.com/office/powerpoint/2010/main" val="17497156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SC\Desktop\First Data\2014.05.12 11.01.47 AM.jpg"/>
          <p:cNvPicPr>
            <a:picLocks noChangeAspect="1" noChangeArrowheads="1"/>
          </p:cNvPicPr>
          <p:nvPr/>
        </p:nvPicPr>
        <p:blipFill rotWithShape="1">
          <a:blip r:embed="rId2">
            <a:extLst>
              <a:ext uri="{28A0092B-C50C-407E-A947-70E740481C1C}">
                <a14:useLocalDpi xmlns:a14="http://schemas.microsoft.com/office/drawing/2010/main" val="0"/>
              </a:ext>
            </a:extLst>
          </a:blip>
          <a:srcRect l="15057" t="15104" r="17596" b="49219"/>
          <a:stretch/>
        </p:blipFill>
        <p:spPr bwMode="auto">
          <a:xfrm>
            <a:off x="2667000" y="742950"/>
            <a:ext cx="6117086" cy="18219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5334000" cy="677108"/>
          </a:xfrm>
          <a:prstGeom prst="rect">
            <a:avLst/>
          </a:prstGeom>
          <a:noFill/>
        </p:spPr>
        <p:txBody>
          <a:bodyPr wrap="square" rtlCol="0">
            <a:spAutoFit/>
          </a:bodyPr>
          <a:lstStyle/>
          <a:p>
            <a:r>
              <a:rPr lang="en-US" sz="2000" b="1" dirty="0" smtClean="0"/>
              <a:t>Testing VMTurbo: </a:t>
            </a:r>
            <a:r>
              <a:rPr lang="en-US" sz="2000" b="1" dirty="0" smtClean="0">
                <a:solidFill>
                  <a:srgbClr val="00B050"/>
                </a:solidFill>
              </a:rPr>
              <a:t>“Get Well Plan”</a:t>
            </a:r>
          </a:p>
          <a:p>
            <a:endParaRPr lang="en-US" dirty="0"/>
          </a:p>
        </p:txBody>
      </p:sp>
      <p:pic>
        <p:nvPicPr>
          <p:cNvPr id="3074" name="Picture 2" descr="C:\Users\SC\Desktop\First Data\2014.05.12 11.01.47 AM.jpg"/>
          <p:cNvPicPr>
            <a:picLocks noChangeAspect="1" noChangeArrowheads="1"/>
          </p:cNvPicPr>
          <p:nvPr/>
        </p:nvPicPr>
        <p:blipFill rotWithShape="1">
          <a:blip r:embed="rId2">
            <a:extLst>
              <a:ext uri="{28A0092B-C50C-407E-A947-70E740481C1C}">
                <a14:useLocalDpi xmlns:a14="http://schemas.microsoft.com/office/drawing/2010/main" val="0"/>
              </a:ext>
            </a:extLst>
          </a:blip>
          <a:srcRect l="14851" t="56412" r="63646" b="12544"/>
          <a:stretch/>
        </p:blipFill>
        <p:spPr bwMode="auto">
          <a:xfrm>
            <a:off x="152400" y="2876550"/>
            <a:ext cx="2209800" cy="17936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6200" y="1200150"/>
            <a:ext cx="2362200" cy="1569660"/>
          </a:xfrm>
          <a:prstGeom prst="rect">
            <a:avLst/>
          </a:prstGeom>
          <a:noFill/>
        </p:spPr>
        <p:txBody>
          <a:bodyPr wrap="square" rtlCol="0">
            <a:spAutoFit/>
          </a:bodyPr>
          <a:lstStyle/>
          <a:p>
            <a:r>
              <a:rPr lang="en-US" sz="1200" dirty="0" smtClean="0"/>
              <a:t>During the POV, VMTurbo identified 367 recommendations that can be applied (manually or in automate) to move the environment into a healthy state. Both placement &amp; sizing recommendations simultaneously with an understanding of capacity.</a:t>
            </a:r>
            <a:endParaRPr lang="en-US" sz="1200" dirty="0"/>
          </a:p>
        </p:txBody>
      </p:sp>
      <p:cxnSp>
        <p:nvCxnSpPr>
          <p:cNvPr id="10" name="Straight Arrow Connector 9"/>
          <p:cNvCxnSpPr/>
          <p:nvPr/>
        </p:nvCxnSpPr>
        <p:spPr>
          <a:xfrm flipV="1">
            <a:off x="2133600" y="895350"/>
            <a:ext cx="304800" cy="4191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pic>
        <p:nvPicPr>
          <p:cNvPr id="12" name="Picture 2" descr="C:\Users\SC\Desktop\First Data\2014.05.12 11.01.47 AM.jpg"/>
          <p:cNvPicPr>
            <a:picLocks noChangeAspect="1" noChangeArrowheads="1"/>
          </p:cNvPicPr>
          <p:nvPr/>
        </p:nvPicPr>
        <p:blipFill rotWithShape="1">
          <a:blip r:embed="rId2">
            <a:extLst>
              <a:ext uri="{28A0092B-C50C-407E-A947-70E740481C1C}">
                <a14:useLocalDpi xmlns:a14="http://schemas.microsoft.com/office/drawing/2010/main" val="0"/>
              </a:ext>
            </a:extLst>
          </a:blip>
          <a:srcRect l="15057" t="15104" r="73834" b="81777"/>
          <a:stretch/>
        </p:blipFill>
        <p:spPr bwMode="auto">
          <a:xfrm>
            <a:off x="123313" y="810458"/>
            <a:ext cx="1961127" cy="3095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50470" y="4560213"/>
            <a:ext cx="2895600" cy="523220"/>
          </a:xfrm>
          <a:prstGeom prst="rect">
            <a:avLst/>
          </a:prstGeom>
          <a:noFill/>
        </p:spPr>
        <p:txBody>
          <a:bodyPr wrap="square" rtlCol="0">
            <a:spAutoFit/>
          </a:bodyPr>
          <a:lstStyle/>
          <a:p>
            <a:r>
              <a:rPr lang="en-US" sz="1400" dirty="0" smtClean="0"/>
              <a:t>Current State of First Data’s Environment BEFORE VMTURBO</a:t>
            </a:r>
            <a:endParaRPr lang="en-US" sz="1400" dirty="0"/>
          </a:p>
        </p:txBody>
      </p:sp>
      <p:sp>
        <p:nvSpPr>
          <p:cNvPr id="15" name="TextBox 14"/>
          <p:cNvSpPr txBox="1"/>
          <p:nvPr/>
        </p:nvSpPr>
        <p:spPr>
          <a:xfrm>
            <a:off x="2819400" y="2722661"/>
            <a:ext cx="3168111" cy="307777"/>
          </a:xfrm>
          <a:prstGeom prst="rect">
            <a:avLst/>
          </a:prstGeom>
          <a:noFill/>
        </p:spPr>
        <p:txBody>
          <a:bodyPr wrap="none" rtlCol="0">
            <a:spAutoFit/>
          </a:bodyPr>
          <a:lstStyle/>
          <a:p>
            <a:r>
              <a:rPr lang="en-US" sz="1400" dirty="0" smtClean="0"/>
              <a:t>Testing Recommendations: GTO Lab\ VDI</a:t>
            </a:r>
            <a:endParaRPr lang="en-US" sz="1400" dirty="0"/>
          </a:p>
        </p:txBody>
      </p:sp>
      <p:pic>
        <p:nvPicPr>
          <p:cNvPr id="1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992" t="16667" r="17584" b="12189"/>
          <a:stretch/>
        </p:blipFill>
        <p:spPr bwMode="auto">
          <a:xfrm>
            <a:off x="2947337" y="3054946"/>
            <a:ext cx="2810644" cy="1643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ight Brace 16"/>
          <p:cNvSpPr/>
          <p:nvPr/>
        </p:nvSpPr>
        <p:spPr>
          <a:xfrm>
            <a:off x="5810952" y="3054946"/>
            <a:ext cx="153330" cy="16438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2819400" y="4666565"/>
            <a:ext cx="3910663" cy="461665"/>
          </a:xfrm>
          <a:prstGeom prst="rect">
            <a:avLst/>
          </a:prstGeom>
          <a:noFill/>
        </p:spPr>
        <p:txBody>
          <a:bodyPr wrap="square" rtlCol="0">
            <a:spAutoFit/>
          </a:bodyPr>
          <a:lstStyle/>
          <a:p>
            <a:r>
              <a:rPr lang="en-US" sz="1200" dirty="0" smtClean="0"/>
              <a:t>Cluster in Automate, all hosts are converged, environment has been kept healthy throughout entire POV</a:t>
            </a:r>
            <a:endParaRPr lang="en-US" sz="1200" dirty="0"/>
          </a:p>
        </p:txBody>
      </p:sp>
      <p:pic>
        <p:nvPicPr>
          <p:cNvPr id="21" name="Picture 20" descr="VMTurbo - Converge, Control, Prevent - Google Chrome"/>
          <p:cNvPicPr>
            <a:picLocks noChangeAspect="1"/>
          </p:cNvPicPr>
          <p:nvPr/>
        </p:nvPicPr>
        <p:blipFill rotWithShape="1">
          <a:blip r:embed="rId5" cstate="print">
            <a:extLst>
              <a:ext uri="{28A0092B-C50C-407E-A947-70E740481C1C}">
                <a14:useLocalDpi xmlns:a14="http://schemas.microsoft.com/office/drawing/2010/main" val="0"/>
              </a:ext>
            </a:extLst>
          </a:blip>
          <a:srcRect l="36146" t="18848" r="18438" b="9606"/>
          <a:stretch/>
        </p:blipFill>
        <p:spPr>
          <a:xfrm>
            <a:off x="6629400" y="3054946"/>
            <a:ext cx="1876425" cy="1591357"/>
          </a:xfrm>
          <a:prstGeom prst="rect">
            <a:avLst/>
          </a:prstGeom>
        </p:spPr>
      </p:pic>
    </p:spTree>
    <p:extLst>
      <p:ext uri="{BB962C8B-B14F-4D97-AF65-F5344CB8AC3E}">
        <p14:creationId xmlns:p14="http://schemas.microsoft.com/office/powerpoint/2010/main" val="3233546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5334000" cy="677108"/>
          </a:xfrm>
          <a:prstGeom prst="rect">
            <a:avLst/>
          </a:prstGeom>
          <a:noFill/>
        </p:spPr>
        <p:txBody>
          <a:bodyPr wrap="square" rtlCol="0">
            <a:spAutoFit/>
          </a:bodyPr>
          <a:lstStyle/>
          <a:p>
            <a:r>
              <a:rPr lang="en-US" sz="2000" b="1" dirty="0" smtClean="0"/>
              <a:t>Testing VMTurbo: </a:t>
            </a:r>
            <a:r>
              <a:rPr lang="en-US" sz="2000" b="1" dirty="0" smtClean="0">
                <a:solidFill>
                  <a:srgbClr val="00B050"/>
                </a:solidFill>
              </a:rPr>
              <a:t>“Get Well Plan” Continued…</a:t>
            </a:r>
          </a:p>
          <a:p>
            <a:endParaRPr lang="en-US" dirty="0"/>
          </a:p>
        </p:txBody>
      </p:sp>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810458"/>
            <a:ext cx="6540795" cy="3378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6705600" y="1370914"/>
            <a:ext cx="2133600" cy="1169551"/>
          </a:xfrm>
          <a:prstGeom prst="rect">
            <a:avLst/>
          </a:prstGeom>
          <a:noFill/>
        </p:spPr>
        <p:txBody>
          <a:bodyPr wrap="square" rtlCol="0">
            <a:spAutoFit/>
          </a:bodyPr>
          <a:lstStyle/>
          <a:p>
            <a:r>
              <a:rPr lang="en-US" sz="1400" dirty="0" smtClean="0"/>
              <a:t>VMTurbo identified </a:t>
            </a:r>
            <a:r>
              <a:rPr lang="en-US" sz="1400" b="1" dirty="0" smtClean="0"/>
              <a:t>1032</a:t>
            </a:r>
            <a:r>
              <a:rPr lang="en-US" sz="1400" dirty="0" smtClean="0"/>
              <a:t> areas of over provisioned virtual machines and showed how to appropriately size them.</a:t>
            </a:r>
            <a:endParaRPr lang="en-US" dirty="0"/>
          </a:p>
        </p:txBody>
      </p:sp>
      <p:sp>
        <p:nvSpPr>
          <p:cNvPr id="2" name="TextBox 1"/>
          <p:cNvSpPr txBox="1"/>
          <p:nvPr/>
        </p:nvSpPr>
        <p:spPr>
          <a:xfrm>
            <a:off x="304800" y="4371950"/>
            <a:ext cx="6343499" cy="646331"/>
          </a:xfrm>
          <a:prstGeom prst="rect">
            <a:avLst/>
          </a:prstGeom>
          <a:noFill/>
        </p:spPr>
        <p:txBody>
          <a:bodyPr wrap="square" rtlCol="0">
            <a:spAutoFit/>
          </a:bodyPr>
          <a:lstStyle/>
          <a:p>
            <a:r>
              <a:rPr lang="en-US" dirty="0" smtClean="0"/>
              <a:t>VMTurbo is the only solution that makes placement and sizing recommendations simultaneously. </a:t>
            </a:r>
            <a:endParaRPr lang="en-US" dirty="0"/>
          </a:p>
        </p:txBody>
      </p:sp>
      <p:pic>
        <p:nvPicPr>
          <p:cNvPr id="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81053" b="93251"/>
          <a:stretch/>
        </p:blipFill>
        <p:spPr bwMode="auto">
          <a:xfrm>
            <a:off x="1727684" y="606430"/>
            <a:ext cx="2218083" cy="4080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60054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20588" y="555526"/>
            <a:ext cx="9339943" cy="3693319"/>
          </a:xfrm>
          <a:prstGeom prst="rect">
            <a:avLst/>
          </a:prstGeom>
        </p:spPr>
        <p:txBody>
          <a:bodyPr wrap="square">
            <a:spAutoFit/>
          </a:bodyPr>
          <a:lstStyle/>
          <a:p>
            <a:r>
              <a:rPr lang="en-US" dirty="0">
                <a:solidFill>
                  <a:srgbClr val="1F497D"/>
                </a:solidFill>
                <a:latin typeface="Calibri" panose="020F0502020204030204" pitchFamily="34" charset="0"/>
                <a:ea typeface="Calibri" panose="020F0502020204030204" pitchFamily="34"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1428750" marR="0" indent="-285750">
              <a:spcBef>
                <a:spcPts val="0"/>
              </a:spcBef>
              <a:spcAft>
                <a:spcPts val="0"/>
              </a:spcAft>
              <a:buFont typeface="Arial" panose="020B0604020202020204" pitchFamily="34" charset="0"/>
              <a:buChar char="•"/>
            </a:pPr>
            <a:r>
              <a:rPr lang="en-US" sz="2400" dirty="0">
                <a:latin typeface="Calibri" panose="020F0502020204030204" pitchFamily="34" charset="0"/>
                <a:ea typeface="Calibri" panose="020F0502020204030204" pitchFamily="34" charset="0"/>
                <a:cs typeface="Times New Roman" panose="02020603050405020304" pitchFamily="18" charset="0"/>
              </a:rPr>
              <a:t>Founded 2009</a:t>
            </a:r>
          </a:p>
          <a:p>
            <a:pPr marL="1428750" marR="0" indent="-285750">
              <a:spcBef>
                <a:spcPts val="0"/>
              </a:spcBef>
              <a:spcAft>
                <a:spcPts val="0"/>
              </a:spcAft>
              <a:buFont typeface="Arial" panose="020B0604020202020204" pitchFamily="34" charset="0"/>
              <a:buChar char="•"/>
            </a:pPr>
            <a:r>
              <a:rPr lang="en-US" sz="2400" dirty="0">
                <a:latin typeface="Calibri" panose="020F0502020204030204" pitchFamily="34" charset="0"/>
                <a:ea typeface="Calibri" panose="020F0502020204030204" pitchFamily="34" charset="0"/>
                <a:cs typeface="Times New Roman" panose="02020603050405020304" pitchFamily="18" charset="0"/>
              </a:rPr>
              <a:t>Founding team from SMARTS (Acquired by EMC)</a:t>
            </a:r>
          </a:p>
          <a:p>
            <a:pPr marL="1428750" marR="0" indent="-285750">
              <a:spcBef>
                <a:spcPts val="0"/>
              </a:spcBef>
              <a:spcAft>
                <a:spcPts val="0"/>
              </a:spcAft>
              <a:buFont typeface="Arial" panose="020B0604020202020204" pitchFamily="34" charset="0"/>
              <a:buChar char="•"/>
            </a:pPr>
            <a:r>
              <a:rPr lang="en-US" sz="2400" dirty="0">
                <a:latin typeface="Calibri" panose="020F0502020204030204" pitchFamily="34" charset="0"/>
                <a:ea typeface="Calibri" panose="020F0502020204030204" pitchFamily="34" charset="0"/>
                <a:cs typeface="Times New Roman" panose="02020603050405020304" pitchFamily="18" charset="0"/>
              </a:rPr>
              <a:t>Backed by Bain Capital Ventures and Highland Capital </a:t>
            </a:r>
            <a:r>
              <a:rPr lang="en-US" sz="2400" dirty="0" smtClean="0">
                <a:latin typeface="Calibri" panose="020F0502020204030204" pitchFamily="34" charset="0"/>
                <a:ea typeface="Calibri" panose="020F0502020204030204" pitchFamily="34" charset="0"/>
                <a:cs typeface="Times New Roman" panose="02020603050405020304" pitchFamily="18" charset="0"/>
              </a:rPr>
              <a:t>Partners </a:t>
            </a:r>
          </a:p>
          <a:p>
            <a:pPr marL="1428750" marR="0" indent="-285750">
              <a:spcBef>
                <a:spcPts val="0"/>
              </a:spcBef>
              <a:spcAft>
                <a:spcPts val="0"/>
              </a:spcAft>
              <a:buFont typeface="Arial" panose="020B0604020202020204" pitchFamily="34" charset="0"/>
              <a:buChar char="•"/>
            </a:pPr>
            <a:r>
              <a:rPr lang="en-US" sz="2400" dirty="0" smtClean="0">
                <a:latin typeface="Calibri" panose="020F0502020204030204" pitchFamily="34" charset="0"/>
                <a:ea typeface="Calibri" panose="020F0502020204030204" pitchFamily="34" charset="0"/>
                <a:cs typeface="Times New Roman" panose="02020603050405020304" pitchFamily="18" charset="0"/>
              </a:rPr>
              <a:t>Award-winning </a:t>
            </a:r>
            <a:r>
              <a:rPr lang="en-US" sz="2400" dirty="0">
                <a:latin typeface="Calibri" panose="020F0502020204030204" pitchFamily="34" charset="0"/>
                <a:ea typeface="Calibri" panose="020F0502020204030204" pitchFamily="34" charset="0"/>
                <a:cs typeface="Times New Roman" panose="02020603050405020304" pitchFamily="18" charset="0"/>
              </a:rPr>
              <a:t>control system for virtualized and cloud environments</a:t>
            </a:r>
          </a:p>
          <a:p>
            <a:pPr marL="1428750" marR="0" indent="-285750">
              <a:spcBef>
                <a:spcPts val="0"/>
              </a:spcBef>
              <a:spcAft>
                <a:spcPts val="0"/>
              </a:spcAft>
              <a:buFont typeface="Arial" panose="020B0604020202020204" pitchFamily="34" charset="0"/>
              <a:buChar char="•"/>
            </a:pPr>
            <a:r>
              <a:rPr lang="en-US" sz="2400" dirty="0">
                <a:latin typeface="Calibri" panose="020F0502020204030204" pitchFamily="34" charset="0"/>
                <a:ea typeface="Calibri" panose="020F0502020204030204" pitchFamily="34" charset="0"/>
                <a:cs typeface="Times New Roman" panose="02020603050405020304" pitchFamily="18" charset="0"/>
              </a:rPr>
              <a:t>First product released </a:t>
            </a:r>
            <a:r>
              <a:rPr lang="en-US" sz="2400" dirty="0" smtClean="0">
                <a:latin typeface="Calibri" panose="020F0502020204030204" pitchFamily="34" charset="0"/>
                <a:ea typeface="Calibri" panose="020F0502020204030204" pitchFamily="34" charset="0"/>
                <a:cs typeface="Times New Roman" panose="02020603050405020304" pitchFamily="18" charset="0"/>
              </a:rPr>
              <a:t>VMTURBO Operations </a:t>
            </a:r>
            <a:r>
              <a:rPr lang="en-US" sz="2400" dirty="0">
                <a:latin typeface="Calibri" panose="020F0502020204030204" pitchFamily="34" charset="0"/>
                <a:ea typeface="Calibri" panose="020F0502020204030204" pitchFamily="34" charset="0"/>
                <a:cs typeface="Times New Roman" panose="02020603050405020304" pitchFamily="18" charset="0"/>
              </a:rPr>
              <a:t>Manager </a:t>
            </a:r>
          </a:p>
          <a:p>
            <a:pPr marL="1143000" marR="0">
              <a:spcBef>
                <a:spcPts val="0"/>
              </a:spcBef>
              <a:spcAft>
                <a:spcPts val="0"/>
              </a:spcAft>
            </a:pPr>
            <a:r>
              <a:rPr lang="en-US" sz="2400" dirty="0" smtClean="0">
                <a:latin typeface="Calibri" panose="020F0502020204030204" pitchFamily="34" charset="0"/>
                <a:ea typeface="Calibri" panose="020F0502020204030204" pitchFamily="34" charset="0"/>
                <a:cs typeface="Times New Roman" panose="02020603050405020304" pitchFamily="18" charset="0"/>
              </a:rPr>
              <a:t>	launched </a:t>
            </a:r>
            <a:r>
              <a:rPr lang="en-US" sz="2400" dirty="0">
                <a:latin typeface="Calibri" panose="020F0502020204030204" pitchFamily="34" charset="0"/>
                <a:ea typeface="Calibri" panose="020F0502020204030204" pitchFamily="34" charset="0"/>
                <a:cs typeface="Times New Roman" panose="02020603050405020304" pitchFamily="18" charset="0"/>
              </a:rPr>
              <a:t>in September 2010</a:t>
            </a:r>
          </a:p>
          <a:p>
            <a:pPr marL="1428750" marR="0" indent="-285750">
              <a:spcBef>
                <a:spcPts val="0"/>
              </a:spcBef>
              <a:spcAft>
                <a:spcPts val="0"/>
              </a:spcAft>
              <a:buFont typeface="Arial" panose="020B0604020202020204" pitchFamily="34" charset="0"/>
              <a:buChar char="•"/>
            </a:pPr>
            <a:r>
              <a:rPr lang="en-US" sz="2400" dirty="0">
                <a:latin typeface="Calibri" panose="020F0502020204030204" pitchFamily="34" charset="0"/>
                <a:ea typeface="Calibri" panose="020F0502020204030204" pitchFamily="34" charset="0"/>
                <a:cs typeface="Times New Roman" panose="02020603050405020304" pitchFamily="18" charset="0"/>
              </a:rPr>
              <a:t>15,000+ users worldwide; </a:t>
            </a:r>
            <a:r>
              <a:rPr lang="en-US" sz="2400" dirty="0" smtClean="0">
                <a:latin typeface="Calibri" panose="020F0502020204030204" pitchFamily="34" charset="0"/>
                <a:ea typeface="Calibri" panose="020F0502020204030204" pitchFamily="34" charset="0"/>
                <a:cs typeface="Times New Roman" panose="02020603050405020304" pitchFamily="18" charset="0"/>
              </a:rPr>
              <a:t>1,000</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smtClean="0">
                <a:latin typeface="Calibri" panose="020F0502020204030204" pitchFamily="34" charset="0"/>
                <a:ea typeface="Calibri" panose="020F0502020204030204" pitchFamily="34" charset="0"/>
                <a:cs typeface="Times New Roman" panose="02020603050405020304" pitchFamily="18" charset="0"/>
              </a:rPr>
              <a:t>customers</a:t>
            </a:r>
          </a:p>
          <a:p>
            <a:pPr marL="1428750" marR="0" indent="-285750">
              <a:spcBef>
                <a:spcPts val="0"/>
              </a:spcBef>
              <a:spcAft>
                <a:spcPts val="0"/>
              </a:spcAft>
              <a:buFont typeface="Arial" panose="020B0604020202020204" pitchFamily="34" charset="0"/>
              <a:buChar char="•"/>
            </a:pPr>
            <a:r>
              <a:rPr lang="en-US" sz="2400" dirty="0" smtClean="0">
                <a:latin typeface="Calibri" panose="020F0502020204030204" pitchFamily="34" charset="0"/>
                <a:ea typeface="Calibri" panose="020F0502020204030204" pitchFamily="34" charset="0"/>
                <a:cs typeface="Times New Roman" panose="02020603050405020304" pitchFamily="18" charset="0"/>
              </a:rPr>
              <a:t>180+ </a:t>
            </a:r>
            <a:r>
              <a:rPr lang="en-US" sz="2400" dirty="0">
                <a:latin typeface="Calibri" panose="020F0502020204030204" pitchFamily="34" charset="0"/>
                <a:ea typeface="Calibri" panose="020F0502020204030204" pitchFamily="34" charset="0"/>
                <a:cs typeface="Times New Roman" panose="02020603050405020304" pitchFamily="18" charset="0"/>
              </a:rPr>
              <a:t>employees (doubled over the past 9 months)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177817" y="4298218"/>
            <a:ext cx="1834621" cy="685800"/>
          </a:xfrm>
          <a:prstGeom prst="rect">
            <a:avLst/>
          </a:prstGeom>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238" y="138189"/>
            <a:ext cx="2362200" cy="1003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4"/>
          <p:cNvSpPr>
            <a:spLocks noGrp="1"/>
          </p:cNvSpPr>
          <p:nvPr>
            <p:ph type="title"/>
          </p:nvPr>
        </p:nvSpPr>
        <p:spPr>
          <a:xfrm>
            <a:off x="-72516" y="133350"/>
            <a:ext cx="7620000" cy="742950"/>
          </a:xfrm>
        </p:spPr>
        <p:txBody>
          <a:bodyPr>
            <a:normAutofit fontScale="90000"/>
          </a:bodyPr>
          <a:lstStyle/>
          <a:p>
            <a:pPr algn="ctr"/>
            <a:r>
              <a:rPr lang="en-US" dirty="0" smtClean="0"/>
              <a:t>VMTURBO Background</a:t>
            </a:r>
            <a:endParaRPr lang="en-US" dirty="0"/>
          </a:p>
        </p:txBody>
      </p:sp>
      <p:sp>
        <p:nvSpPr>
          <p:cNvPr id="2" name="Rectangle 1"/>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26851702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968573"/>
            <a:ext cx="8305800" cy="3323987"/>
          </a:xfrm>
          <a:prstGeom prst="rect">
            <a:avLst/>
          </a:prstGeom>
          <a:noFill/>
        </p:spPr>
        <p:txBody>
          <a:bodyPr wrap="square" rtlCol="0">
            <a:spAutoFit/>
          </a:bodyPr>
          <a:lstStyle/>
          <a:p>
            <a:pPr marL="342900" indent="-342900">
              <a:buFont typeface="+mj-lt"/>
              <a:buAutoNum type="arabicPeriod"/>
            </a:pPr>
            <a:r>
              <a:rPr lang="en-US" sz="1400" dirty="0" smtClean="0"/>
              <a:t>Scalability &amp; Improving Operational Efficiency: First Data successfully deployed VMTurbo in the largest vCenter.</a:t>
            </a:r>
            <a:br>
              <a:rPr lang="en-US" sz="1400" dirty="0" smtClean="0"/>
            </a:br>
            <a:endParaRPr lang="en-US" sz="1400" dirty="0" smtClean="0"/>
          </a:p>
          <a:p>
            <a:pPr marL="342900" indent="-342900">
              <a:buFont typeface="+mj-lt"/>
              <a:buAutoNum type="arabicPeriod"/>
            </a:pPr>
            <a:r>
              <a:rPr lang="en-US" sz="1400" dirty="0" smtClean="0"/>
              <a:t>Get Well Plan: VMTurbo successfully delivered a “Get Well Plan”.</a:t>
            </a:r>
            <a:br>
              <a:rPr lang="en-US" sz="1400" dirty="0" smtClean="0"/>
            </a:br>
            <a:endParaRPr lang="en-US" sz="1400" dirty="0" smtClean="0"/>
          </a:p>
          <a:p>
            <a:pPr marL="342900" indent="-342900">
              <a:buFont typeface="+mj-lt"/>
              <a:buAutoNum type="arabicPeriod"/>
            </a:pPr>
            <a:r>
              <a:rPr lang="en-US" sz="1400" dirty="0" smtClean="0"/>
              <a:t>Stay Well: VMTurbo showed First Data in a test cluster how to keep the environment healthy</a:t>
            </a:r>
            <a:br>
              <a:rPr lang="en-US" sz="1400" dirty="0" smtClean="0"/>
            </a:br>
            <a:endParaRPr lang="en-US" sz="1400" dirty="0" smtClean="0"/>
          </a:p>
          <a:p>
            <a:pPr marL="342900" indent="-342900">
              <a:buFont typeface="+mj-lt"/>
              <a:buAutoNum type="arabicPeriod"/>
            </a:pPr>
            <a:r>
              <a:rPr lang="en-US" sz="1400" dirty="0" smtClean="0"/>
              <a:t>Planning: VMTurbo showed First Data how to accurately plan for changes while keeping the environment healthy.</a:t>
            </a:r>
            <a:br>
              <a:rPr lang="en-US" sz="1400" dirty="0" smtClean="0"/>
            </a:br>
            <a:endParaRPr lang="en-US" sz="1400" dirty="0" smtClean="0"/>
          </a:p>
          <a:p>
            <a:pPr marL="342900" indent="-342900">
              <a:buFont typeface="+mj-lt"/>
              <a:buAutoNum type="arabicPeriod"/>
            </a:pPr>
            <a:r>
              <a:rPr lang="en-US" sz="1400" dirty="0" smtClean="0"/>
              <a:t>Integration with HP Automation Suite</a:t>
            </a:r>
            <a:br>
              <a:rPr lang="en-US" sz="1400" dirty="0" smtClean="0"/>
            </a:br>
            <a:endParaRPr lang="en-US" sz="1400" dirty="0" smtClean="0"/>
          </a:p>
          <a:p>
            <a:pPr marL="342900" indent="-342900">
              <a:buFont typeface="+mj-lt"/>
              <a:buAutoNum type="arabicPeriod"/>
            </a:pPr>
            <a:r>
              <a:rPr lang="en-US" sz="1400" dirty="0" smtClean="0"/>
              <a:t>SQL Licensing: conversation and demonstration with Licensing team</a:t>
            </a:r>
          </a:p>
          <a:p>
            <a:pPr marL="342900" indent="-342900">
              <a:buFont typeface="+mj-lt"/>
              <a:buAutoNum type="arabicPeriod"/>
            </a:pPr>
            <a:endParaRPr lang="en-US" sz="1400" dirty="0" smtClean="0"/>
          </a:p>
          <a:p>
            <a:pPr marL="342900" indent="-342900">
              <a:buFont typeface="+mj-lt"/>
              <a:buAutoNum type="arabicPeriod"/>
            </a:pPr>
            <a:endParaRPr lang="en-US" sz="1400" dirty="0" smtClean="0"/>
          </a:p>
        </p:txBody>
      </p:sp>
      <p:sp>
        <p:nvSpPr>
          <p:cNvPr id="2" name="Rectangle 1"/>
          <p:cNvSpPr/>
          <p:nvPr/>
        </p:nvSpPr>
        <p:spPr>
          <a:xfrm>
            <a:off x="304800" y="1882973"/>
            <a:ext cx="7924800" cy="61257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2400" y="587573"/>
            <a:ext cx="8305800" cy="307777"/>
          </a:xfrm>
          <a:prstGeom prst="rect">
            <a:avLst/>
          </a:prstGeom>
          <a:noFill/>
        </p:spPr>
        <p:txBody>
          <a:bodyPr wrap="square" rtlCol="0">
            <a:spAutoFit/>
          </a:bodyPr>
          <a:lstStyle/>
          <a:p>
            <a:r>
              <a:rPr lang="en-US" sz="1400" u="sng" dirty="0" smtClean="0"/>
              <a:t>During the POV with VMTurbo, First Data proved out the following use cases:</a:t>
            </a:r>
            <a:endParaRPr lang="en-US" sz="1400" u="sng"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2052421" cy="677108"/>
          </a:xfrm>
          <a:prstGeom prst="rect">
            <a:avLst/>
          </a:prstGeom>
          <a:noFill/>
        </p:spPr>
        <p:txBody>
          <a:bodyPr wrap="none" rtlCol="0">
            <a:spAutoFit/>
          </a:bodyPr>
          <a:lstStyle/>
          <a:p>
            <a:r>
              <a:rPr lang="en-US" sz="2000" b="1" dirty="0" smtClean="0"/>
              <a:t>Testing VMTurbo:</a:t>
            </a:r>
          </a:p>
          <a:p>
            <a:endParaRPr lang="en-US" dirty="0"/>
          </a:p>
        </p:txBody>
      </p:sp>
    </p:spTree>
    <p:extLst>
      <p:ext uri="{BB962C8B-B14F-4D97-AF65-F5344CB8AC3E}">
        <p14:creationId xmlns:p14="http://schemas.microsoft.com/office/powerpoint/2010/main" val="15625209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5334000" cy="677108"/>
          </a:xfrm>
          <a:prstGeom prst="rect">
            <a:avLst/>
          </a:prstGeom>
          <a:noFill/>
        </p:spPr>
        <p:txBody>
          <a:bodyPr wrap="square" rtlCol="0">
            <a:spAutoFit/>
          </a:bodyPr>
          <a:lstStyle/>
          <a:p>
            <a:r>
              <a:rPr lang="en-US" sz="2000" b="1" dirty="0" smtClean="0"/>
              <a:t>Testing VMTurbo: </a:t>
            </a:r>
            <a:r>
              <a:rPr lang="en-US" sz="2000" b="1" dirty="0" smtClean="0">
                <a:solidFill>
                  <a:srgbClr val="00B050"/>
                </a:solidFill>
              </a:rPr>
              <a:t>“Stay Well Plan”</a:t>
            </a:r>
          </a:p>
          <a:p>
            <a:endParaRPr lang="en-US" dirty="0"/>
          </a:p>
        </p:txBody>
      </p:sp>
      <p:sp>
        <p:nvSpPr>
          <p:cNvPr id="3" name="TextBox 2"/>
          <p:cNvSpPr txBox="1"/>
          <p:nvPr/>
        </p:nvSpPr>
        <p:spPr>
          <a:xfrm>
            <a:off x="76200" y="641687"/>
            <a:ext cx="8382000" cy="1015663"/>
          </a:xfrm>
          <a:prstGeom prst="rect">
            <a:avLst/>
          </a:prstGeom>
          <a:noFill/>
        </p:spPr>
        <p:txBody>
          <a:bodyPr wrap="square" rtlCol="0">
            <a:spAutoFit/>
          </a:bodyPr>
          <a:lstStyle/>
          <a:p>
            <a:r>
              <a:rPr lang="en-US" sz="1200" dirty="0" smtClean="0"/>
              <a:t>During the POV, Fist Data has automated VMTurbo’s recommendations in the test cluster to show that VMTurbo can keep First Data Healthy. </a:t>
            </a:r>
          </a:p>
          <a:p>
            <a:endParaRPr lang="en-US" sz="1200" dirty="0"/>
          </a:p>
          <a:p>
            <a:r>
              <a:rPr lang="en-US" sz="1200" dirty="0" smtClean="0"/>
              <a:t>VMTurbo will continuously asses the environment and will  intelligently place and size VMs across the infrastructure to keep each cluster converged across all compute resources. </a:t>
            </a:r>
            <a:endParaRPr lang="en-US" sz="1200" dirty="0"/>
          </a:p>
        </p:txBody>
      </p:sp>
      <p:pic>
        <p:nvPicPr>
          <p:cNvPr id="4098" name="Picture 2" descr="C:\Users\SC\Desktop\First Data\May. 09 15.362829screenshot.jpg"/>
          <p:cNvPicPr>
            <a:picLocks noChangeAspect="1" noChangeArrowheads="1"/>
          </p:cNvPicPr>
          <p:nvPr/>
        </p:nvPicPr>
        <p:blipFill rotWithShape="1">
          <a:blip r:embed="rId3">
            <a:extLst>
              <a:ext uri="{28A0092B-C50C-407E-A947-70E740481C1C}">
                <a14:useLocalDpi xmlns:a14="http://schemas.microsoft.com/office/drawing/2010/main" val="0"/>
              </a:ext>
            </a:extLst>
          </a:blip>
          <a:srcRect l="57899" t="18148" r="6720" b="37039"/>
          <a:stretch/>
        </p:blipFill>
        <p:spPr bwMode="auto">
          <a:xfrm>
            <a:off x="717836" y="1885950"/>
            <a:ext cx="6560527" cy="233587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p:nvPr/>
        </p:nvCxnSpPr>
        <p:spPr>
          <a:xfrm flipH="1">
            <a:off x="228600" y="2800350"/>
            <a:ext cx="7049764"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04800" y="2568773"/>
            <a:ext cx="489236" cy="307777"/>
          </a:xfrm>
          <a:prstGeom prst="rect">
            <a:avLst/>
          </a:prstGeom>
          <a:noFill/>
        </p:spPr>
        <p:txBody>
          <a:bodyPr wrap="none" rtlCol="0">
            <a:spAutoFit/>
          </a:bodyPr>
          <a:lstStyle/>
          <a:p>
            <a:r>
              <a:rPr lang="en-US" sz="1400" b="1" dirty="0" smtClean="0">
                <a:solidFill>
                  <a:schemeClr val="accent2"/>
                </a:solidFill>
              </a:rPr>
              <a:t>Risk</a:t>
            </a:r>
            <a:endParaRPr lang="en-US" b="1" dirty="0">
              <a:solidFill>
                <a:schemeClr val="accent2"/>
              </a:solidFill>
            </a:endParaRPr>
          </a:p>
        </p:txBody>
      </p:sp>
      <p:sp>
        <p:nvSpPr>
          <p:cNvPr id="11" name="Up Arrow 10"/>
          <p:cNvSpPr/>
          <p:nvPr/>
        </p:nvSpPr>
        <p:spPr>
          <a:xfrm>
            <a:off x="108236" y="2571750"/>
            <a:ext cx="196564" cy="228600"/>
          </a:xfrm>
          <a:prstGeom prst="up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483380" y="4278350"/>
            <a:ext cx="928396" cy="369332"/>
          </a:xfrm>
          <a:prstGeom prst="rect">
            <a:avLst/>
          </a:prstGeom>
          <a:noFill/>
        </p:spPr>
        <p:txBody>
          <a:bodyPr wrap="none" rtlCol="0">
            <a:spAutoFit/>
          </a:bodyPr>
          <a:lstStyle/>
          <a:p>
            <a:r>
              <a:rPr lang="en-US" b="1" dirty="0" smtClean="0">
                <a:solidFill>
                  <a:schemeClr val="accent2"/>
                </a:solidFill>
              </a:rPr>
              <a:t>BEFORE</a:t>
            </a:r>
            <a:endParaRPr lang="en-US" b="1" dirty="0">
              <a:solidFill>
                <a:schemeClr val="accent2"/>
              </a:solidFill>
            </a:endParaRPr>
          </a:p>
        </p:txBody>
      </p:sp>
      <p:sp>
        <p:nvSpPr>
          <p:cNvPr id="27" name="TextBox 26"/>
          <p:cNvSpPr txBox="1"/>
          <p:nvPr/>
        </p:nvSpPr>
        <p:spPr>
          <a:xfrm>
            <a:off x="5312873" y="4278350"/>
            <a:ext cx="785793" cy="369332"/>
          </a:xfrm>
          <a:prstGeom prst="rect">
            <a:avLst/>
          </a:prstGeom>
          <a:noFill/>
        </p:spPr>
        <p:txBody>
          <a:bodyPr wrap="none" rtlCol="0">
            <a:spAutoFit/>
          </a:bodyPr>
          <a:lstStyle/>
          <a:p>
            <a:r>
              <a:rPr lang="en-US" b="1" dirty="0" smtClean="0">
                <a:solidFill>
                  <a:srgbClr val="00B050"/>
                </a:solidFill>
              </a:rPr>
              <a:t>AFTER</a:t>
            </a:r>
            <a:endParaRPr lang="en-US" b="1" dirty="0">
              <a:solidFill>
                <a:srgbClr val="00B050"/>
              </a:solidFill>
            </a:endParaRPr>
          </a:p>
        </p:txBody>
      </p:sp>
      <p:sp>
        <p:nvSpPr>
          <p:cNvPr id="18" name="Oval 17"/>
          <p:cNvSpPr/>
          <p:nvPr/>
        </p:nvSpPr>
        <p:spPr>
          <a:xfrm>
            <a:off x="7735186" y="2340173"/>
            <a:ext cx="1371600" cy="1371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 Hosts Normal</a:t>
            </a:r>
            <a:endParaRPr lang="en-US" dirty="0"/>
          </a:p>
        </p:txBody>
      </p:sp>
      <p:sp>
        <p:nvSpPr>
          <p:cNvPr id="29" name="TextBox 28"/>
          <p:cNvSpPr txBox="1"/>
          <p:nvPr/>
        </p:nvSpPr>
        <p:spPr>
          <a:xfrm>
            <a:off x="7735186" y="4251400"/>
            <a:ext cx="1331262" cy="646331"/>
          </a:xfrm>
          <a:prstGeom prst="rect">
            <a:avLst/>
          </a:prstGeom>
          <a:noFill/>
        </p:spPr>
        <p:txBody>
          <a:bodyPr wrap="none" rtlCol="0">
            <a:spAutoFit/>
          </a:bodyPr>
          <a:lstStyle/>
          <a:p>
            <a:pPr algn="ctr"/>
            <a:r>
              <a:rPr lang="en-US" b="1" dirty="0" smtClean="0">
                <a:solidFill>
                  <a:srgbClr val="00B050"/>
                </a:solidFill>
              </a:rPr>
              <a:t>Automation</a:t>
            </a:r>
          </a:p>
          <a:p>
            <a:pPr algn="ctr"/>
            <a:r>
              <a:rPr lang="en-US" b="1" dirty="0" smtClean="0">
                <a:solidFill>
                  <a:srgbClr val="00B050"/>
                </a:solidFill>
              </a:rPr>
              <a:t>Output</a:t>
            </a:r>
            <a:endParaRPr lang="en-US" b="1" dirty="0">
              <a:solidFill>
                <a:srgbClr val="00B050"/>
              </a:solidFill>
            </a:endParaRPr>
          </a:p>
        </p:txBody>
      </p:sp>
    </p:spTree>
    <p:extLst>
      <p:ext uri="{BB962C8B-B14F-4D97-AF65-F5344CB8AC3E}">
        <p14:creationId xmlns:p14="http://schemas.microsoft.com/office/powerpoint/2010/main" val="26131055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5334000" cy="677108"/>
          </a:xfrm>
          <a:prstGeom prst="rect">
            <a:avLst/>
          </a:prstGeom>
          <a:noFill/>
        </p:spPr>
        <p:txBody>
          <a:bodyPr wrap="square" rtlCol="0">
            <a:spAutoFit/>
          </a:bodyPr>
          <a:lstStyle/>
          <a:p>
            <a:r>
              <a:rPr lang="en-US" sz="2000" b="1" dirty="0" smtClean="0"/>
              <a:t>Testing VMTurbo: </a:t>
            </a:r>
            <a:r>
              <a:rPr lang="en-US" sz="2000" b="1" dirty="0" smtClean="0">
                <a:solidFill>
                  <a:srgbClr val="00B050"/>
                </a:solidFill>
              </a:rPr>
              <a:t>“Stay Well Plan”</a:t>
            </a:r>
          </a:p>
          <a:p>
            <a:endParaRPr lang="en-US" dirty="0"/>
          </a:p>
        </p:txBody>
      </p:sp>
      <p:sp>
        <p:nvSpPr>
          <p:cNvPr id="3" name="TextBox 2"/>
          <p:cNvSpPr txBox="1"/>
          <p:nvPr/>
        </p:nvSpPr>
        <p:spPr>
          <a:xfrm>
            <a:off x="76200" y="641687"/>
            <a:ext cx="8382000" cy="3970318"/>
          </a:xfrm>
          <a:prstGeom prst="rect">
            <a:avLst/>
          </a:prstGeom>
          <a:noFill/>
        </p:spPr>
        <p:txBody>
          <a:bodyPr wrap="square" rtlCol="0">
            <a:spAutoFit/>
          </a:bodyPr>
          <a:lstStyle/>
          <a:p>
            <a:r>
              <a:rPr lang="en-US" sz="1200" u="sng" dirty="0" smtClean="0"/>
              <a:t>First Data has the ability to chose various actions around Keeping the environment healthy:</a:t>
            </a:r>
          </a:p>
          <a:p>
            <a:endParaRPr lang="en-US" sz="1200" dirty="0"/>
          </a:p>
          <a:p>
            <a:pPr marL="228600" indent="-228600">
              <a:buAutoNum type="arabicPeriod"/>
            </a:pPr>
            <a:r>
              <a:rPr lang="en-US" sz="1200" dirty="0" smtClean="0"/>
              <a:t>Automate: will keep the environment healthy, automatically apply the recommendation as soon as VMTurbo determines a change</a:t>
            </a:r>
          </a:p>
          <a:p>
            <a:pPr marL="228600" indent="-228600">
              <a:buAutoNum type="arabicPeriod"/>
            </a:pPr>
            <a:r>
              <a:rPr lang="en-US" sz="1200" dirty="0" smtClean="0"/>
              <a:t>Manual: ability to click the recommendations and hit apply</a:t>
            </a:r>
          </a:p>
          <a:p>
            <a:pPr marL="228600" indent="-228600">
              <a:buAutoNum type="arabicPeriod"/>
            </a:pPr>
            <a:r>
              <a:rPr lang="en-US" sz="1200" dirty="0" smtClean="0"/>
              <a:t>Recommend: read recommendations to keep environment healthy</a:t>
            </a:r>
          </a:p>
          <a:p>
            <a:pPr marL="228600" indent="-228600">
              <a:buAutoNum type="arabicPeriod"/>
            </a:pPr>
            <a:r>
              <a:rPr lang="en-US" sz="1200" dirty="0" smtClean="0"/>
              <a:t>Schedule: ability to schedule changes during maintenance windows.</a:t>
            </a:r>
          </a:p>
          <a:p>
            <a:endParaRPr lang="en-US" sz="1200" dirty="0"/>
          </a:p>
          <a:p>
            <a:endParaRPr lang="en-US" sz="1200" u="sng" dirty="0" smtClean="0"/>
          </a:p>
          <a:p>
            <a:r>
              <a:rPr lang="en-US" sz="1200" u="sng" dirty="0" smtClean="0"/>
              <a:t>Recommendations around:</a:t>
            </a:r>
          </a:p>
          <a:p>
            <a:pPr marL="228600" indent="-228600">
              <a:buAutoNum type="arabicPeriod"/>
            </a:pPr>
            <a:r>
              <a:rPr lang="en-US" sz="1200" dirty="0" err="1" smtClean="0"/>
              <a:t>vMotion</a:t>
            </a:r>
            <a:endParaRPr lang="en-US" sz="1200" dirty="0" smtClean="0"/>
          </a:p>
          <a:p>
            <a:pPr marL="228600" indent="-228600">
              <a:buAutoNum type="arabicPeriod"/>
            </a:pPr>
            <a:r>
              <a:rPr lang="en-US" sz="1200" dirty="0" smtClean="0"/>
              <a:t>Storage </a:t>
            </a:r>
            <a:r>
              <a:rPr lang="en-US" sz="1200" dirty="0" err="1" smtClean="0"/>
              <a:t>vMotion</a:t>
            </a:r>
            <a:endParaRPr lang="en-US" sz="1200" dirty="0" smtClean="0"/>
          </a:p>
          <a:p>
            <a:pPr marL="228600" indent="-228600">
              <a:buAutoNum type="arabicPeriod"/>
            </a:pPr>
            <a:r>
              <a:rPr lang="en-US" sz="1200" dirty="0" smtClean="0"/>
              <a:t>Resize</a:t>
            </a:r>
          </a:p>
          <a:p>
            <a:endParaRPr lang="en-US" sz="1200" dirty="0" smtClean="0"/>
          </a:p>
          <a:p>
            <a:r>
              <a:rPr lang="en-US" sz="1200" u="sng" dirty="0" smtClean="0"/>
              <a:t>Control Options:</a:t>
            </a:r>
          </a:p>
          <a:p>
            <a:pPr marL="228600" indent="-228600">
              <a:buAutoNum type="arabicPeriod"/>
            </a:pPr>
            <a:r>
              <a:rPr lang="en-US" sz="1200" dirty="0" smtClean="0"/>
              <a:t>All VMs</a:t>
            </a:r>
          </a:p>
          <a:p>
            <a:pPr marL="228600" indent="-228600">
              <a:buAutoNum type="arabicPeriod"/>
            </a:pPr>
            <a:r>
              <a:rPr lang="en-US" sz="1200" dirty="0" smtClean="0"/>
              <a:t>By Cluster</a:t>
            </a:r>
          </a:p>
          <a:p>
            <a:pPr marL="228600" indent="-228600">
              <a:buAutoNum type="arabicPeriod"/>
            </a:pPr>
            <a:r>
              <a:rPr lang="en-US" sz="1200" dirty="0" smtClean="0"/>
              <a:t>By Network</a:t>
            </a:r>
          </a:p>
          <a:p>
            <a:pPr marL="228600" indent="-228600">
              <a:buAutoNum type="arabicPeriod"/>
            </a:pPr>
            <a:r>
              <a:rPr lang="en-US" sz="1200" dirty="0" smtClean="0"/>
              <a:t>By Storage</a:t>
            </a:r>
          </a:p>
          <a:p>
            <a:pPr marL="228600" indent="-228600">
              <a:buAutoNum type="arabicPeriod"/>
            </a:pPr>
            <a:r>
              <a:rPr lang="en-US" sz="1200" dirty="0" smtClean="0"/>
              <a:t>By Folders</a:t>
            </a:r>
          </a:p>
          <a:p>
            <a:pPr marL="228600" indent="-228600">
              <a:buAutoNum type="arabicPeriod"/>
            </a:pPr>
            <a:r>
              <a:rPr lang="en-US" sz="1200" dirty="0" smtClean="0"/>
              <a:t>By individual groups that Frist Data can create</a:t>
            </a:r>
          </a:p>
        </p:txBody>
      </p:sp>
      <p:pic>
        <p:nvPicPr>
          <p:cNvPr id="28" name="Picture 3" descr="C:\Users\SC\Desktop\First Data\2014.05.12 11.42.06 AM.jpg"/>
          <p:cNvPicPr>
            <a:picLocks noChangeAspect="1" noChangeArrowheads="1"/>
          </p:cNvPicPr>
          <p:nvPr/>
        </p:nvPicPr>
        <p:blipFill rotWithShape="1">
          <a:blip r:embed="rId3">
            <a:extLst>
              <a:ext uri="{28A0092B-C50C-407E-A947-70E740481C1C}">
                <a14:useLocalDpi xmlns:a14="http://schemas.microsoft.com/office/drawing/2010/main" val="0"/>
              </a:ext>
            </a:extLst>
          </a:blip>
          <a:srcRect l="20948" t="18250" r="31466" b="14822"/>
          <a:stretch/>
        </p:blipFill>
        <p:spPr bwMode="auto">
          <a:xfrm>
            <a:off x="4671512" y="1504950"/>
            <a:ext cx="4262938" cy="3371001"/>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6934200" y="2473421"/>
            <a:ext cx="2000250" cy="55553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6207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968573"/>
            <a:ext cx="8305800" cy="3323987"/>
          </a:xfrm>
          <a:prstGeom prst="rect">
            <a:avLst/>
          </a:prstGeom>
          <a:noFill/>
        </p:spPr>
        <p:txBody>
          <a:bodyPr wrap="square" rtlCol="0">
            <a:spAutoFit/>
          </a:bodyPr>
          <a:lstStyle/>
          <a:p>
            <a:pPr marL="342900" indent="-342900">
              <a:buFont typeface="+mj-lt"/>
              <a:buAutoNum type="arabicPeriod"/>
            </a:pPr>
            <a:r>
              <a:rPr lang="en-US" sz="1400" dirty="0" smtClean="0"/>
              <a:t>Scalability &amp; Improving Operational Efficiency: First Data successfully deployed VMTurbo in the largest vCenter.</a:t>
            </a:r>
            <a:br>
              <a:rPr lang="en-US" sz="1400" dirty="0" smtClean="0"/>
            </a:br>
            <a:endParaRPr lang="en-US" sz="1400" dirty="0" smtClean="0"/>
          </a:p>
          <a:p>
            <a:pPr marL="342900" indent="-342900">
              <a:buFont typeface="+mj-lt"/>
              <a:buAutoNum type="arabicPeriod"/>
            </a:pPr>
            <a:r>
              <a:rPr lang="en-US" sz="1400" dirty="0" smtClean="0"/>
              <a:t>Get Well Plan: VMTurbo successfully delivered a “Get Well Plan”.</a:t>
            </a:r>
            <a:br>
              <a:rPr lang="en-US" sz="1400" dirty="0" smtClean="0"/>
            </a:br>
            <a:endParaRPr lang="en-US" sz="1400" dirty="0" smtClean="0"/>
          </a:p>
          <a:p>
            <a:pPr marL="342900" indent="-342900">
              <a:buFont typeface="+mj-lt"/>
              <a:buAutoNum type="arabicPeriod"/>
            </a:pPr>
            <a:r>
              <a:rPr lang="en-US" sz="1400" dirty="0" smtClean="0"/>
              <a:t>Stay Well: VMTurbo showed First Data in a test cluster how to keep the environment healthy</a:t>
            </a:r>
            <a:br>
              <a:rPr lang="en-US" sz="1400" dirty="0" smtClean="0"/>
            </a:br>
            <a:endParaRPr lang="en-US" sz="1400" dirty="0" smtClean="0"/>
          </a:p>
          <a:p>
            <a:pPr marL="342900" indent="-342900">
              <a:buFont typeface="+mj-lt"/>
              <a:buAutoNum type="arabicPeriod"/>
            </a:pPr>
            <a:r>
              <a:rPr lang="en-US" sz="1400" dirty="0" smtClean="0"/>
              <a:t>Planning: VMTurbo showed First Data how to accurately plan for changes while keeping the       environment healthy.</a:t>
            </a:r>
            <a:br>
              <a:rPr lang="en-US" sz="1400" dirty="0" smtClean="0"/>
            </a:br>
            <a:endParaRPr lang="en-US" sz="1400" dirty="0" smtClean="0"/>
          </a:p>
          <a:p>
            <a:pPr marL="342900" indent="-342900">
              <a:buFont typeface="+mj-lt"/>
              <a:buAutoNum type="arabicPeriod"/>
            </a:pPr>
            <a:r>
              <a:rPr lang="en-US" sz="1400" dirty="0" smtClean="0"/>
              <a:t>Integration with HP Automation Suite</a:t>
            </a:r>
            <a:br>
              <a:rPr lang="en-US" sz="1400" dirty="0" smtClean="0"/>
            </a:br>
            <a:endParaRPr lang="en-US" sz="1400" dirty="0" smtClean="0"/>
          </a:p>
          <a:p>
            <a:pPr marL="342900" indent="-342900">
              <a:buFont typeface="+mj-lt"/>
              <a:buAutoNum type="arabicPeriod"/>
            </a:pPr>
            <a:r>
              <a:rPr lang="en-US" sz="1400" dirty="0" smtClean="0"/>
              <a:t>SQL Licensing: conversation and demonstration with Licensing team</a:t>
            </a:r>
          </a:p>
          <a:p>
            <a:pPr marL="342900" indent="-342900">
              <a:buFont typeface="+mj-lt"/>
              <a:buAutoNum type="arabicPeriod"/>
            </a:pPr>
            <a:endParaRPr lang="en-US" sz="1400" dirty="0" smtClean="0"/>
          </a:p>
          <a:p>
            <a:pPr marL="342900" indent="-342900">
              <a:buFont typeface="+mj-lt"/>
              <a:buAutoNum type="arabicPeriod"/>
            </a:pPr>
            <a:endParaRPr lang="en-US" sz="1400" dirty="0" smtClean="0"/>
          </a:p>
        </p:txBody>
      </p:sp>
      <p:sp>
        <p:nvSpPr>
          <p:cNvPr id="2" name="Rectangle 1"/>
          <p:cNvSpPr/>
          <p:nvPr/>
        </p:nvSpPr>
        <p:spPr>
          <a:xfrm>
            <a:off x="304800" y="2419350"/>
            <a:ext cx="7924800" cy="61257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2400" y="587573"/>
            <a:ext cx="8305800" cy="307777"/>
          </a:xfrm>
          <a:prstGeom prst="rect">
            <a:avLst/>
          </a:prstGeom>
          <a:noFill/>
        </p:spPr>
        <p:txBody>
          <a:bodyPr wrap="square" rtlCol="0">
            <a:spAutoFit/>
          </a:bodyPr>
          <a:lstStyle/>
          <a:p>
            <a:r>
              <a:rPr lang="en-US" sz="1400" u="sng" dirty="0" smtClean="0"/>
              <a:t>During the POV with VMTurbo, First Data proved out the following use cases:</a:t>
            </a:r>
            <a:endParaRPr lang="en-US" sz="1400" u="sng"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2052421" cy="677108"/>
          </a:xfrm>
          <a:prstGeom prst="rect">
            <a:avLst/>
          </a:prstGeom>
          <a:noFill/>
        </p:spPr>
        <p:txBody>
          <a:bodyPr wrap="none" rtlCol="0">
            <a:spAutoFit/>
          </a:bodyPr>
          <a:lstStyle/>
          <a:p>
            <a:r>
              <a:rPr lang="en-US" sz="2000" b="1" dirty="0" smtClean="0"/>
              <a:t>Testing VMTurbo:</a:t>
            </a:r>
          </a:p>
          <a:p>
            <a:endParaRPr lang="en-US" dirty="0"/>
          </a:p>
        </p:txBody>
      </p:sp>
    </p:spTree>
    <p:extLst>
      <p:ext uri="{BB962C8B-B14F-4D97-AF65-F5344CB8AC3E}">
        <p14:creationId xmlns:p14="http://schemas.microsoft.com/office/powerpoint/2010/main" val="35790903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C:\Users\SC\Desktop\First Data\2014.05.12 12.29.09 PM.jpg"/>
          <p:cNvPicPr>
            <a:picLocks noChangeAspect="1" noChangeArrowheads="1"/>
          </p:cNvPicPr>
          <p:nvPr/>
        </p:nvPicPr>
        <p:blipFill rotWithShape="1">
          <a:blip r:embed="rId2">
            <a:extLst>
              <a:ext uri="{28A0092B-C50C-407E-A947-70E740481C1C}">
                <a14:useLocalDpi xmlns:a14="http://schemas.microsoft.com/office/drawing/2010/main" val="0"/>
              </a:ext>
            </a:extLst>
          </a:blip>
          <a:srcRect t="22980" r="17902" b="11072"/>
          <a:stretch/>
        </p:blipFill>
        <p:spPr bwMode="auto">
          <a:xfrm>
            <a:off x="76200" y="777544"/>
            <a:ext cx="5240058" cy="2366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6928378" cy="646331"/>
          </a:xfrm>
          <a:prstGeom prst="rect">
            <a:avLst/>
          </a:prstGeom>
          <a:noFill/>
        </p:spPr>
        <p:txBody>
          <a:bodyPr wrap="square" rtlCol="0">
            <a:spAutoFit/>
          </a:bodyPr>
          <a:lstStyle/>
          <a:p>
            <a:r>
              <a:rPr lang="en-US" sz="2000" b="1" dirty="0" smtClean="0"/>
              <a:t>Testing VMTurbo: </a:t>
            </a:r>
            <a:r>
              <a:rPr lang="en-US" sz="1600" b="1" dirty="0" smtClean="0">
                <a:solidFill>
                  <a:srgbClr val="00B050"/>
                </a:solidFill>
              </a:rPr>
              <a:t>Planning: VMTurbo showed First Data how to accurately plan for changes while keeping the environment healthy.</a:t>
            </a:r>
            <a:endParaRPr lang="en-US" sz="1400" b="1" dirty="0">
              <a:solidFill>
                <a:srgbClr val="00B050"/>
              </a:solidFill>
            </a:endParaRPr>
          </a:p>
        </p:txBody>
      </p:sp>
      <p:sp>
        <p:nvSpPr>
          <p:cNvPr id="2" name="Rectangle 1"/>
          <p:cNvSpPr/>
          <p:nvPr/>
        </p:nvSpPr>
        <p:spPr>
          <a:xfrm>
            <a:off x="5410200" y="706009"/>
            <a:ext cx="3733800" cy="1323439"/>
          </a:xfrm>
          <a:prstGeom prst="rect">
            <a:avLst/>
          </a:prstGeom>
        </p:spPr>
        <p:txBody>
          <a:bodyPr wrap="square">
            <a:spAutoFit/>
          </a:bodyPr>
          <a:lstStyle/>
          <a:p>
            <a:r>
              <a:rPr lang="en-US" sz="1600" dirty="0" smtClean="0"/>
              <a:t>Once First Data simulates the changes to their environment, VMTurbo will help them keep the environment healthy and manage the simulation once they are ready to move forward with the changes.</a:t>
            </a:r>
            <a:endParaRPr lang="en-US" sz="1600" dirty="0"/>
          </a:p>
        </p:txBody>
      </p:sp>
      <p:pic>
        <p:nvPicPr>
          <p:cNvPr id="5124" name="Picture 4" descr="C:\Users\SC\Desktop\First Data\2014.05.12 12.12.02 PM.jpg"/>
          <p:cNvPicPr>
            <a:picLocks noChangeAspect="1" noChangeArrowheads="1"/>
          </p:cNvPicPr>
          <p:nvPr/>
        </p:nvPicPr>
        <p:blipFill rotWithShape="1">
          <a:blip r:embed="rId4">
            <a:extLst>
              <a:ext uri="{28A0092B-C50C-407E-A947-70E740481C1C}">
                <a14:useLocalDpi xmlns:a14="http://schemas.microsoft.com/office/drawing/2010/main" val="0"/>
              </a:ext>
            </a:extLst>
          </a:blip>
          <a:srcRect t="11551" r="18082" b="7415"/>
          <a:stretch/>
        </p:blipFill>
        <p:spPr bwMode="auto">
          <a:xfrm>
            <a:off x="3921389" y="2190293"/>
            <a:ext cx="5070211" cy="28198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descr="VMTurbo - Converge, Control, Prevent - Google Chrome"/>
          <p:cNvPicPr>
            <a:picLocks noChangeAspect="1"/>
          </p:cNvPicPr>
          <p:nvPr/>
        </p:nvPicPr>
        <p:blipFill rotWithShape="1">
          <a:blip r:embed="rId5">
            <a:extLst>
              <a:ext uri="{28A0092B-C50C-407E-A947-70E740481C1C}">
                <a14:useLocalDpi xmlns:a14="http://schemas.microsoft.com/office/drawing/2010/main" val="0"/>
              </a:ext>
            </a:extLst>
          </a:blip>
          <a:srcRect l="19702" t="22312" r="19263" b="14276"/>
          <a:stretch/>
        </p:blipFill>
        <p:spPr>
          <a:xfrm>
            <a:off x="228600" y="2571750"/>
            <a:ext cx="3922335" cy="21938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461738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968573"/>
            <a:ext cx="8305800" cy="3323987"/>
          </a:xfrm>
          <a:prstGeom prst="rect">
            <a:avLst/>
          </a:prstGeom>
          <a:noFill/>
        </p:spPr>
        <p:txBody>
          <a:bodyPr wrap="square" rtlCol="0">
            <a:spAutoFit/>
          </a:bodyPr>
          <a:lstStyle/>
          <a:p>
            <a:pPr marL="342900" indent="-342900">
              <a:buFont typeface="+mj-lt"/>
              <a:buAutoNum type="arabicPeriod"/>
            </a:pPr>
            <a:r>
              <a:rPr lang="en-US" sz="1400" dirty="0" smtClean="0"/>
              <a:t>Scalability &amp; Improving Operational Efficiency: First Data successfully deployed VMTurbo in the largest vCenter.</a:t>
            </a:r>
            <a:br>
              <a:rPr lang="en-US" sz="1400" dirty="0" smtClean="0"/>
            </a:br>
            <a:endParaRPr lang="en-US" sz="1400" dirty="0" smtClean="0"/>
          </a:p>
          <a:p>
            <a:pPr marL="342900" indent="-342900">
              <a:buFont typeface="+mj-lt"/>
              <a:buAutoNum type="arabicPeriod"/>
            </a:pPr>
            <a:r>
              <a:rPr lang="en-US" sz="1400" dirty="0" smtClean="0"/>
              <a:t>Get Well Plan: VMTurbo successfully delivered a “Get Well Plan”.</a:t>
            </a:r>
            <a:br>
              <a:rPr lang="en-US" sz="1400" dirty="0" smtClean="0"/>
            </a:br>
            <a:endParaRPr lang="en-US" sz="1400" dirty="0" smtClean="0"/>
          </a:p>
          <a:p>
            <a:pPr marL="342900" indent="-342900">
              <a:buFont typeface="+mj-lt"/>
              <a:buAutoNum type="arabicPeriod"/>
            </a:pPr>
            <a:r>
              <a:rPr lang="en-US" sz="1400" dirty="0" smtClean="0"/>
              <a:t>Stay Well: VMTurbo showed First Data in a test cluster how to keep the environment healthy</a:t>
            </a:r>
            <a:br>
              <a:rPr lang="en-US" sz="1400" dirty="0" smtClean="0"/>
            </a:br>
            <a:endParaRPr lang="en-US" sz="1400" dirty="0" smtClean="0"/>
          </a:p>
          <a:p>
            <a:pPr marL="342900" indent="-342900">
              <a:buFont typeface="+mj-lt"/>
              <a:buAutoNum type="arabicPeriod"/>
            </a:pPr>
            <a:r>
              <a:rPr lang="en-US" sz="1400" dirty="0" smtClean="0"/>
              <a:t>Planning: VMTurbo showed First Data how to accurately plan for changes while keeping the       environment healthy.</a:t>
            </a:r>
            <a:br>
              <a:rPr lang="en-US" sz="1400" dirty="0" smtClean="0"/>
            </a:br>
            <a:endParaRPr lang="en-US" sz="1400" dirty="0" smtClean="0"/>
          </a:p>
          <a:p>
            <a:pPr marL="342900" indent="-342900">
              <a:buFont typeface="+mj-lt"/>
              <a:buAutoNum type="arabicPeriod"/>
            </a:pPr>
            <a:r>
              <a:rPr lang="en-US" sz="1400" dirty="0" smtClean="0"/>
              <a:t>Integration with HP Automation Suite</a:t>
            </a:r>
            <a:br>
              <a:rPr lang="en-US" sz="1400" dirty="0" smtClean="0"/>
            </a:br>
            <a:endParaRPr lang="en-US" sz="1400" dirty="0" smtClean="0"/>
          </a:p>
          <a:p>
            <a:pPr marL="342900" indent="-342900">
              <a:buFont typeface="+mj-lt"/>
              <a:buAutoNum type="arabicPeriod"/>
            </a:pPr>
            <a:r>
              <a:rPr lang="en-US" sz="1400" dirty="0" smtClean="0"/>
              <a:t>SQL Licensing: conversation and demonstration with Licensing team</a:t>
            </a:r>
          </a:p>
          <a:p>
            <a:pPr marL="342900" indent="-342900">
              <a:buFont typeface="+mj-lt"/>
              <a:buAutoNum type="arabicPeriod"/>
            </a:pPr>
            <a:endParaRPr lang="en-US" sz="1400" dirty="0" smtClean="0"/>
          </a:p>
          <a:p>
            <a:pPr marL="342900" indent="-342900">
              <a:buFont typeface="+mj-lt"/>
              <a:buAutoNum type="arabicPeriod"/>
            </a:pPr>
            <a:endParaRPr lang="en-US" sz="1400" dirty="0" smtClean="0"/>
          </a:p>
        </p:txBody>
      </p:sp>
      <p:sp>
        <p:nvSpPr>
          <p:cNvPr id="2" name="Rectangle 1"/>
          <p:cNvSpPr/>
          <p:nvPr/>
        </p:nvSpPr>
        <p:spPr>
          <a:xfrm>
            <a:off x="304800" y="2949773"/>
            <a:ext cx="7924800" cy="61257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2400" y="587573"/>
            <a:ext cx="8305800" cy="307777"/>
          </a:xfrm>
          <a:prstGeom prst="rect">
            <a:avLst/>
          </a:prstGeom>
          <a:noFill/>
        </p:spPr>
        <p:txBody>
          <a:bodyPr wrap="square" rtlCol="0">
            <a:spAutoFit/>
          </a:bodyPr>
          <a:lstStyle/>
          <a:p>
            <a:r>
              <a:rPr lang="en-US" sz="1400" u="sng" dirty="0" smtClean="0"/>
              <a:t>During the POV with VMTurbo, First Data proved out the following use cases:</a:t>
            </a:r>
            <a:endParaRPr lang="en-US" sz="1400" u="sng"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2052421" cy="677108"/>
          </a:xfrm>
          <a:prstGeom prst="rect">
            <a:avLst/>
          </a:prstGeom>
          <a:noFill/>
        </p:spPr>
        <p:txBody>
          <a:bodyPr wrap="none" rtlCol="0">
            <a:spAutoFit/>
          </a:bodyPr>
          <a:lstStyle/>
          <a:p>
            <a:r>
              <a:rPr lang="en-US" sz="2000" b="1" dirty="0" smtClean="0"/>
              <a:t>Testing VMTurbo:</a:t>
            </a:r>
          </a:p>
          <a:p>
            <a:endParaRPr lang="en-US" dirty="0"/>
          </a:p>
        </p:txBody>
      </p:sp>
    </p:spTree>
    <p:extLst>
      <p:ext uri="{BB962C8B-B14F-4D97-AF65-F5344CB8AC3E}">
        <p14:creationId xmlns:p14="http://schemas.microsoft.com/office/powerpoint/2010/main" val="5541462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descr="C:\Users\CWILLIAMSON-L\Desktop\Screenshots\First Data\Cluster Consolidation (not M+R)\ScreenHunter_311 Jun. 03 15.29.jpg"/>
          <p:cNvPicPr>
            <a:picLocks noChangeAspect="1" noChangeArrowheads="1"/>
          </p:cNvPicPr>
          <p:nvPr/>
        </p:nvPicPr>
        <p:blipFill rotWithShape="1">
          <a:blip r:embed="rId2">
            <a:extLst>
              <a:ext uri="{28A0092B-C50C-407E-A947-70E740481C1C}">
                <a14:useLocalDpi xmlns:a14="http://schemas.microsoft.com/office/drawing/2010/main" val="0"/>
              </a:ext>
            </a:extLst>
          </a:blip>
          <a:srcRect l="51026"/>
          <a:stretch/>
        </p:blipFill>
        <p:spPr bwMode="auto">
          <a:xfrm>
            <a:off x="1050042" y="575800"/>
            <a:ext cx="3341938" cy="1779926"/>
          </a:xfrm>
          <a:prstGeom prst="rect">
            <a:avLst/>
          </a:prstGeom>
          <a:noFill/>
          <a:effectLst/>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820479" y="2495550"/>
            <a:ext cx="2294074" cy="415498"/>
          </a:xfrm>
          <a:prstGeom prst="rect">
            <a:avLst/>
          </a:prstGeom>
          <a:solidFill>
            <a:schemeClr val="bg1"/>
          </a:solidFill>
        </p:spPr>
        <p:txBody>
          <a:bodyPr wrap="square" rtlCol="0">
            <a:spAutoFit/>
          </a:bodyPr>
          <a:lstStyle/>
          <a:p>
            <a:r>
              <a:rPr lang="en-US" sz="1050" dirty="0" smtClean="0"/>
              <a:t>VMTurbo notifies HP Automation suite of available host</a:t>
            </a:r>
            <a:endParaRPr lang="en-US" sz="105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8" name="TextBox 7"/>
          <p:cNvSpPr txBox="1"/>
          <p:nvPr/>
        </p:nvSpPr>
        <p:spPr>
          <a:xfrm>
            <a:off x="304800" y="133350"/>
            <a:ext cx="4336700" cy="677108"/>
          </a:xfrm>
          <a:prstGeom prst="rect">
            <a:avLst/>
          </a:prstGeom>
          <a:noFill/>
        </p:spPr>
        <p:txBody>
          <a:bodyPr wrap="none" rtlCol="0">
            <a:spAutoFit/>
          </a:bodyPr>
          <a:lstStyle/>
          <a:p>
            <a:r>
              <a:rPr lang="en-US" sz="2000" b="1" dirty="0" smtClean="0"/>
              <a:t>Testing VMTurbo: </a:t>
            </a:r>
            <a:r>
              <a:rPr lang="en-US" sz="2000" b="1" dirty="0" smtClean="0">
                <a:solidFill>
                  <a:srgbClr val="00B050"/>
                </a:solidFill>
              </a:rPr>
              <a:t>HP Automation Suite</a:t>
            </a:r>
          </a:p>
          <a:p>
            <a:endParaRPr lang="en-US" dirty="0"/>
          </a:p>
        </p:txBody>
      </p:sp>
      <p:pic>
        <p:nvPicPr>
          <p:cNvPr id="6148" name="Picture 4" descr="C:\Users\SC\Desktop\First Data\2014.05.12 12.12.02 PM.jpg"/>
          <p:cNvPicPr>
            <a:picLocks noChangeAspect="1" noChangeArrowheads="1"/>
          </p:cNvPicPr>
          <p:nvPr/>
        </p:nvPicPr>
        <p:blipFill rotWithShape="1">
          <a:blip r:embed="rId4">
            <a:extLst>
              <a:ext uri="{28A0092B-C50C-407E-A947-70E740481C1C}">
                <a14:useLocalDpi xmlns:a14="http://schemas.microsoft.com/office/drawing/2010/main" val="0"/>
              </a:ext>
            </a:extLst>
          </a:blip>
          <a:srcRect l="909" t="24239" r="58882" b="35276"/>
          <a:stretch/>
        </p:blipFill>
        <p:spPr bwMode="auto">
          <a:xfrm>
            <a:off x="6465939" y="781050"/>
            <a:ext cx="2557557" cy="1447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SC\Desktop\First Data\2014.05.12 12.12.02 PM.jpg"/>
          <p:cNvPicPr>
            <a:picLocks noChangeAspect="1" noChangeArrowheads="1"/>
          </p:cNvPicPr>
          <p:nvPr/>
        </p:nvPicPr>
        <p:blipFill rotWithShape="1">
          <a:blip r:embed="rId4">
            <a:extLst>
              <a:ext uri="{28A0092B-C50C-407E-A947-70E740481C1C}">
                <a14:useLocalDpi xmlns:a14="http://schemas.microsoft.com/office/drawing/2010/main" val="0"/>
              </a:ext>
            </a:extLst>
          </a:blip>
          <a:srcRect l="41118" t="24239" r="17764" b="35276"/>
          <a:stretch/>
        </p:blipFill>
        <p:spPr bwMode="auto">
          <a:xfrm>
            <a:off x="5486399" y="2910915"/>
            <a:ext cx="3581399" cy="1982561"/>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descr="http://upload.wikimedia.org/wikipedia/en/archive/2/29/20140318122848!HP_New_Logo_2D.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upload.wikimedia.org/wikipedia/en/archive/2/29/20140318122848!HP_New_Logo_2D.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5" name="Picture 11" descr="http://www.liquidagency.com/sites/default/files/study-content/images/2_61.jpg"/>
          <p:cNvPicPr>
            <a:picLocks noChangeAspect="1" noChangeArrowheads="1"/>
          </p:cNvPicPr>
          <p:nvPr/>
        </p:nvPicPr>
        <p:blipFill rotWithShape="1">
          <a:blip r:embed="rId5">
            <a:extLst>
              <a:ext uri="{28A0092B-C50C-407E-A947-70E740481C1C}">
                <a14:useLocalDpi xmlns:a14="http://schemas.microsoft.com/office/drawing/2010/main" val="0"/>
              </a:ext>
            </a:extLst>
          </a:blip>
          <a:srcRect l="12056" t="27869" r="62109" b="28567"/>
          <a:stretch/>
        </p:blipFill>
        <p:spPr bwMode="auto">
          <a:xfrm>
            <a:off x="134679" y="3535840"/>
            <a:ext cx="1371600" cy="86613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a:off x="762000" y="2458651"/>
            <a:ext cx="0" cy="9512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00200" y="547350"/>
            <a:ext cx="2158222" cy="646331"/>
          </a:xfrm>
          <a:prstGeom prst="rect">
            <a:avLst/>
          </a:prstGeom>
          <a:solidFill>
            <a:schemeClr val="bg1"/>
          </a:solidFill>
        </p:spPr>
        <p:txBody>
          <a:bodyPr wrap="square" rtlCol="0">
            <a:spAutoFit/>
          </a:bodyPr>
          <a:lstStyle/>
          <a:p>
            <a:r>
              <a:rPr lang="en-US" sz="1200" dirty="0" smtClean="0"/>
              <a:t>VMTurbo recommends Host Suspension based on cluster(s) utilization</a:t>
            </a:r>
            <a:endParaRPr lang="en-US" sz="1200" dirty="0"/>
          </a:p>
        </p:txBody>
      </p:sp>
      <p:sp>
        <p:nvSpPr>
          <p:cNvPr id="14" name="TextBox 13"/>
          <p:cNvSpPr txBox="1"/>
          <p:nvPr/>
        </p:nvSpPr>
        <p:spPr>
          <a:xfrm>
            <a:off x="224470" y="1197580"/>
            <a:ext cx="1604330" cy="577081"/>
          </a:xfrm>
          <a:prstGeom prst="rect">
            <a:avLst/>
          </a:prstGeom>
          <a:solidFill>
            <a:schemeClr val="bg1"/>
          </a:solidFill>
        </p:spPr>
        <p:txBody>
          <a:bodyPr wrap="square" rtlCol="0">
            <a:spAutoFit/>
          </a:bodyPr>
          <a:lstStyle/>
          <a:p>
            <a:r>
              <a:rPr lang="en-US" sz="1050" dirty="0" smtClean="0"/>
              <a:t>VMTurbo automatically moves VMs off of host to other existing  hosts</a:t>
            </a:r>
            <a:endParaRPr lang="en-US" sz="1050" dirty="0"/>
          </a:p>
        </p:txBody>
      </p:sp>
      <p:sp>
        <p:nvSpPr>
          <p:cNvPr id="5" name="Oval 4"/>
          <p:cNvSpPr/>
          <p:nvPr/>
        </p:nvSpPr>
        <p:spPr>
          <a:xfrm>
            <a:off x="0" y="971550"/>
            <a:ext cx="1952273" cy="14871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843516" y="2915660"/>
            <a:ext cx="1604330" cy="577081"/>
          </a:xfrm>
          <a:prstGeom prst="rect">
            <a:avLst/>
          </a:prstGeom>
          <a:solidFill>
            <a:schemeClr val="bg1"/>
          </a:solidFill>
        </p:spPr>
        <p:txBody>
          <a:bodyPr wrap="square" rtlCol="0">
            <a:spAutoFit/>
          </a:bodyPr>
          <a:lstStyle/>
          <a:p>
            <a:r>
              <a:rPr lang="en-US" sz="1050" dirty="0" smtClean="0"/>
              <a:t>HP Automation suite then shuts down host and de provisions host</a:t>
            </a:r>
            <a:endParaRPr lang="en-US" sz="1050" dirty="0"/>
          </a:p>
        </p:txBody>
      </p:sp>
      <p:sp>
        <p:nvSpPr>
          <p:cNvPr id="16" name="TextBox 15"/>
          <p:cNvSpPr txBox="1"/>
          <p:nvPr/>
        </p:nvSpPr>
        <p:spPr>
          <a:xfrm>
            <a:off x="4953000" y="870515"/>
            <a:ext cx="1436739" cy="1061829"/>
          </a:xfrm>
          <a:prstGeom prst="rect">
            <a:avLst/>
          </a:prstGeom>
          <a:noFill/>
        </p:spPr>
        <p:txBody>
          <a:bodyPr wrap="square" rtlCol="0">
            <a:spAutoFit/>
          </a:bodyPr>
          <a:lstStyle/>
          <a:p>
            <a:r>
              <a:rPr lang="en-US" sz="1050" dirty="0" smtClean="0"/>
              <a:t>VMTurbo recommends to add additional host to cluster if it can no longer assure application performance</a:t>
            </a:r>
            <a:endParaRPr lang="en-US" sz="1050" dirty="0"/>
          </a:p>
        </p:txBody>
      </p:sp>
      <p:sp>
        <p:nvSpPr>
          <p:cNvPr id="24" name="Oval 23"/>
          <p:cNvSpPr/>
          <p:nvPr/>
        </p:nvSpPr>
        <p:spPr>
          <a:xfrm>
            <a:off x="8001000" y="895350"/>
            <a:ext cx="946296" cy="13404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a:off x="1600200" y="2038350"/>
            <a:ext cx="4648200" cy="173474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20340000">
            <a:off x="2221332" y="2867859"/>
            <a:ext cx="3829688" cy="274320"/>
          </a:xfrm>
          <a:prstGeom prst="rect">
            <a:avLst/>
          </a:prstGeom>
          <a:noFill/>
        </p:spPr>
        <p:txBody>
          <a:bodyPr wrap="square" rtlCol="0">
            <a:spAutoFit/>
          </a:bodyPr>
          <a:lstStyle/>
          <a:p>
            <a:r>
              <a:rPr lang="en-US" sz="1100" dirty="0" smtClean="0"/>
              <a:t>VMTurbo tells HP Automation Suite that it needs another host</a:t>
            </a:r>
            <a:endParaRPr lang="en-US" sz="1100" dirty="0"/>
          </a:p>
        </p:txBody>
      </p:sp>
      <p:cxnSp>
        <p:nvCxnSpPr>
          <p:cNvPr id="29" name="Straight Arrow Connector 28"/>
          <p:cNvCxnSpPr/>
          <p:nvPr/>
        </p:nvCxnSpPr>
        <p:spPr>
          <a:xfrm>
            <a:off x="1600200" y="3819288"/>
            <a:ext cx="0" cy="5826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52822" y="4401979"/>
            <a:ext cx="3176177" cy="415498"/>
          </a:xfrm>
          <a:prstGeom prst="rect">
            <a:avLst/>
          </a:prstGeom>
          <a:solidFill>
            <a:schemeClr val="bg1"/>
          </a:solidFill>
        </p:spPr>
        <p:txBody>
          <a:bodyPr wrap="square" rtlCol="0">
            <a:spAutoFit/>
          </a:bodyPr>
          <a:lstStyle/>
          <a:p>
            <a:r>
              <a:rPr lang="en-US" sz="1050" dirty="0" smtClean="0"/>
              <a:t>HP Automation suite then powers on and provisions host to cluster</a:t>
            </a:r>
            <a:endParaRPr lang="en-US" sz="1050" dirty="0"/>
          </a:p>
        </p:txBody>
      </p:sp>
      <p:cxnSp>
        <p:nvCxnSpPr>
          <p:cNvPr id="36" name="Straight Arrow Connector 35"/>
          <p:cNvCxnSpPr/>
          <p:nvPr/>
        </p:nvCxnSpPr>
        <p:spPr>
          <a:xfrm>
            <a:off x="3276600" y="4609728"/>
            <a:ext cx="48182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727100" y="4316395"/>
            <a:ext cx="1828799" cy="577081"/>
          </a:xfrm>
          <a:prstGeom prst="rect">
            <a:avLst/>
          </a:prstGeom>
          <a:solidFill>
            <a:schemeClr val="bg1"/>
          </a:solidFill>
        </p:spPr>
        <p:txBody>
          <a:bodyPr wrap="square" rtlCol="0">
            <a:spAutoFit/>
          </a:bodyPr>
          <a:lstStyle/>
          <a:p>
            <a:r>
              <a:rPr lang="en-US" sz="1050" dirty="0" smtClean="0"/>
              <a:t>VMTurbo then redistributes the VMs based on all compute metrics</a:t>
            </a:r>
            <a:endParaRPr lang="en-US" sz="1050" dirty="0"/>
          </a:p>
        </p:txBody>
      </p:sp>
    </p:spTree>
    <p:extLst>
      <p:ext uri="{BB962C8B-B14F-4D97-AF65-F5344CB8AC3E}">
        <p14:creationId xmlns:p14="http://schemas.microsoft.com/office/powerpoint/2010/main" val="3044663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968573"/>
            <a:ext cx="8305800" cy="3323987"/>
          </a:xfrm>
          <a:prstGeom prst="rect">
            <a:avLst/>
          </a:prstGeom>
          <a:noFill/>
        </p:spPr>
        <p:txBody>
          <a:bodyPr wrap="square" rtlCol="0">
            <a:spAutoFit/>
          </a:bodyPr>
          <a:lstStyle/>
          <a:p>
            <a:pPr marL="342900" indent="-342900">
              <a:buFont typeface="+mj-lt"/>
              <a:buAutoNum type="arabicPeriod"/>
            </a:pPr>
            <a:r>
              <a:rPr lang="en-US" sz="1400" dirty="0" smtClean="0"/>
              <a:t>Scalability &amp; Improving Operational Efficiency: First Data successfully deployed VMTurbo in the largest vCenter.</a:t>
            </a:r>
            <a:br>
              <a:rPr lang="en-US" sz="1400" dirty="0" smtClean="0"/>
            </a:br>
            <a:endParaRPr lang="en-US" sz="1400" dirty="0" smtClean="0"/>
          </a:p>
          <a:p>
            <a:pPr marL="342900" indent="-342900">
              <a:buFont typeface="+mj-lt"/>
              <a:buAutoNum type="arabicPeriod"/>
            </a:pPr>
            <a:r>
              <a:rPr lang="en-US" sz="1400" dirty="0" smtClean="0"/>
              <a:t>Get Well Plan: VMTurbo successfully delivered a “Get Well Plan”.</a:t>
            </a:r>
            <a:br>
              <a:rPr lang="en-US" sz="1400" dirty="0" smtClean="0"/>
            </a:br>
            <a:endParaRPr lang="en-US" sz="1400" dirty="0" smtClean="0"/>
          </a:p>
          <a:p>
            <a:pPr marL="342900" indent="-342900">
              <a:buFont typeface="+mj-lt"/>
              <a:buAutoNum type="arabicPeriod"/>
            </a:pPr>
            <a:r>
              <a:rPr lang="en-US" sz="1400" dirty="0" smtClean="0"/>
              <a:t>Stay Well: VMTurbo showed First Data in a test cluster how to keep the environment healthy</a:t>
            </a:r>
            <a:br>
              <a:rPr lang="en-US" sz="1400" dirty="0" smtClean="0"/>
            </a:br>
            <a:endParaRPr lang="en-US" sz="1400" dirty="0" smtClean="0"/>
          </a:p>
          <a:p>
            <a:pPr marL="342900" indent="-342900">
              <a:buFont typeface="+mj-lt"/>
              <a:buAutoNum type="arabicPeriod"/>
            </a:pPr>
            <a:r>
              <a:rPr lang="en-US" sz="1400" dirty="0" smtClean="0"/>
              <a:t>Planning: VMTurbo showed First Data how to accurately plan for changes while keeping the       environment healthy.</a:t>
            </a:r>
            <a:br>
              <a:rPr lang="en-US" sz="1400" dirty="0" smtClean="0"/>
            </a:br>
            <a:endParaRPr lang="en-US" sz="1400" dirty="0" smtClean="0"/>
          </a:p>
          <a:p>
            <a:pPr marL="342900" indent="-342900">
              <a:buFont typeface="+mj-lt"/>
              <a:buAutoNum type="arabicPeriod"/>
            </a:pPr>
            <a:r>
              <a:rPr lang="en-US" sz="1400" dirty="0" smtClean="0"/>
              <a:t>Integration with HP Automation Suite</a:t>
            </a:r>
            <a:br>
              <a:rPr lang="en-US" sz="1400" dirty="0" smtClean="0"/>
            </a:br>
            <a:endParaRPr lang="en-US" sz="1400" dirty="0" smtClean="0"/>
          </a:p>
          <a:p>
            <a:pPr marL="342900" indent="-342900">
              <a:buFont typeface="+mj-lt"/>
              <a:buAutoNum type="arabicPeriod"/>
            </a:pPr>
            <a:r>
              <a:rPr lang="en-US" sz="1400" dirty="0" smtClean="0"/>
              <a:t>SQL Licensing: conversation and demonstration with Licensing team</a:t>
            </a:r>
          </a:p>
          <a:p>
            <a:pPr marL="342900" indent="-342900">
              <a:buFont typeface="+mj-lt"/>
              <a:buAutoNum type="arabicPeriod"/>
            </a:pPr>
            <a:endParaRPr lang="en-US" sz="1400" dirty="0" smtClean="0"/>
          </a:p>
          <a:p>
            <a:pPr marL="342900" indent="-342900">
              <a:buFont typeface="+mj-lt"/>
              <a:buAutoNum type="arabicPeriod"/>
            </a:pPr>
            <a:endParaRPr lang="en-US" sz="1400" dirty="0" smtClean="0"/>
          </a:p>
        </p:txBody>
      </p:sp>
      <p:sp>
        <p:nvSpPr>
          <p:cNvPr id="2" name="Rectangle 1"/>
          <p:cNvSpPr/>
          <p:nvPr/>
        </p:nvSpPr>
        <p:spPr>
          <a:xfrm>
            <a:off x="304800" y="3406973"/>
            <a:ext cx="7924800" cy="61257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2400" y="587573"/>
            <a:ext cx="8305800" cy="307777"/>
          </a:xfrm>
          <a:prstGeom prst="rect">
            <a:avLst/>
          </a:prstGeom>
          <a:noFill/>
        </p:spPr>
        <p:txBody>
          <a:bodyPr wrap="square" rtlCol="0">
            <a:spAutoFit/>
          </a:bodyPr>
          <a:lstStyle/>
          <a:p>
            <a:r>
              <a:rPr lang="en-US" sz="1400" u="sng" dirty="0" smtClean="0"/>
              <a:t>During the POV with VMTurbo, First Data proved out the following use cases:</a:t>
            </a:r>
            <a:endParaRPr lang="en-US" sz="1400" u="sng"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2052421" cy="677108"/>
          </a:xfrm>
          <a:prstGeom prst="rect">
            <a:avLst/>
          </a:prstGeom>
          <a:noFill/>
        </p:spPr>
        <p:txBody>
          <a:bodyPr wrap="none" rtlCol="0">
            <a:spAutoFit/>
          </a:bodyPr>
          <a:lstStyle/>
          <a:p>
            <a:r>
              <a:rPr lang="en-US" sz="2000" b="1" dirty="0" smtClean="0"/>
              <a:t>Testing VMTurbo:</a:t>
            </a:r>
          </a:p>
          <a:p>
            <a:endParaRPr lang="en-US" dirty="0"/>
          </a:p>
        </p:txBody>
      </p:sp>
    </p:spTree>
    <p:extLst>
      <p:ext uri="{BB962C8B-B14F-4D97-AF65-F5344CB8AC3E}">
        <p14:creationId xmlns:p14="http://schemas.microsoft.com/office/powerpoint/2010/main" val="7188322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6172200" cy="677108"/>
          </a:xfrm>
          <a:prstGeom prst="rect">
            <a:avLst/>
          </a:prstGeom>
          <a:noFill/>
        </p:spPr>
        <p:txBody>
          <a:bodyPr wrap="square" rtlCol="0">
            <a:spAutoFit/>
          </a:bodyPr>
          <a:lstStyle/>
          <a:p>
            <a:r>
              <a:rPr lang="en-US" sz="2000" b="1" dirty="0" smtClean="0"/>
              <a:t>Testing VMTurbo: </a:t>
            </a:r>
            <a:r>
              <a:rPr lang="en-US" sz="2000" b="1" dirty="0" smtClean="0">
                <a:solidFill>
                  <a:srgbClr val="00B050"/>
                </a:solidFill>
              </a:rPr>
              <a:t>SQL Licensing Compliance</a:t>
            </a:r>
          </a:p>
          <a:p>
            <a:endParaRPr lang="en-US" dirty="0"/>
          </a:p>
        </p:txBody>
      </p:sp>
      <p:sp>
        <p:nvSpPr>
          <p:cNvPr id="3" name="TextBox 2"/>
          <p:cNvSpPr txBox="1"/>
          <p:nvPr/>
        </p:nvSpPr>
        <p:spPr>
          <a:xfrm>
            <a:off x="187842" y="902825"/>
            <a:ext cx="8229600" cy="1231106"/>
          </a:xfrm>
          <a:prstGeom prst="rect">
            <a:avLst/>
          </a:prstGeom>
          <a:noFill/>
        </p:spPr>
        <p:txBody>
          <a:bodyPr wrap="square" rtlCol="0">
            <a:spAutoFit/>
          </a:bodyPr>
          <a:lstStyle/>
          <a:p>
            <a:r>
              <a:rPr lang="en-US" sz="1400" dirty="0" smtClean="0"/>
              <a:t>“Due </a:t>
            </a:r>
            <a:r>
              <a:rPr lang="en-US" sz="1400" dirty="0"/>
              <a:t>to the nature of our VM environment, there are difficulties with tracking licensing for database software and other software products which base their compliance on Processor/Core counts.  With this tool, they are able to monitor the </a:t>
            </a:r>
            <a:r>
              <a:rPr lang="en-US" sz="1400" dirty="0" err="1" smtClean="0"/>
              <a:t>v</a:t>
            </a:r>
            <a:r>
              <a:rPr lang="en-US" sz="1400" dirty="0" err="1"/>
              <a:t>M</a:t>
            </a:r>
            <a:r>
              <a:rPr lang="en-US" sz="1400" dirty="0" err="1" smtClean="0"/>
              <a:t>otion</a:t>
            </a:r>
            <a:r>
              <a:rPr lang="en-US" sz="1400" dirty="0" smtClean="0"/>
              <a:t> </a:t>
            </a:r>
            <a:r>
              <a:rPr lang="en-US" sz="1400" dirty="0"/>
              <a:t>transitions and ensure we remain compliant based on the licensing we have</a:t>
            </a:r>
            <a:r>
              <a:rPr lang="en-US" sz="1400" dirty="0" smtClean="0"/>
              <a:t>.” </a:t>
            </a:r>
          </a:p>
          <a:p>
            <a:r>
              <a:rPr lang="en-US" sz="1400" dirty="0"/>
              <a:t>	</a:t>
            </a:r>
            <a:r>
              <a:rPr lang="en-US" sz="1400" dirty="0" smtClean="0"/>
              <a:t>						- Karen O’Neill</a:t>
            </a:r>
            <a:endParaRPr lang="en-US" sz="1400" dirty="0"/>
          </a:p>
          <a:p>
            <a:endParaRPr lang="en-US" dirty="0"/>
          </a:p>
        </p:txBody>
      </p:sp>
      <p:sp>
        <p:nvSpPr>
          <p:cNvPr id="8" name="TextBox 7"/>
          <p:cNvSpPr txBox="1"/>
          <p:nvPr/>
        </p:nvSpPr>
        <p:spPr>
          <a:xfrm>
            <a:off x="3086100" y="1885950"/>
            <a:ext cx="5867400"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Several clusters First Data has </a:t>
            </a:r>
            <a:r>
              <a:rPr lang="en-US" sz="1400" dirty="0"/>
              <a:t>licenses allocated to SQL on several VM servers.  When there are performance issues, where the server is taxed </a:t>
            </a:r>
            <a:r>
              <a:rPr lang="en-US" sz="1400" dirty="0" err="1" smtClean="0"/>
              <a:t>v</a:t>
            </a:r>
            <a:r>
              <a:rPr lang="en-US" sz="1400" dirty="0" err="1"/>
              <a:t>M</a:t>
            </a:r>
            <a:r>
              <a:rPr lang="en-US" sz="1400" dirty="0" err="1" smtClean="0"/>
              <a:t>otion</a:t>
            </a:r>
            <a:r>
              <a:rPr lang="en-US" sz="1400" dirty="0" smtClean="0"/>
              <a:t> </a:t>
            </a:r>
            <a:r>
              <a:rPr lang="en-US" sz="1400" dirty="0"/>
              <a:t>could utilize a higher core count on another VM therefore taking </a:t>
            </a:r>
            <a:r>
              <a:rPr lang="en-US" sz="1400" dirty="0" smtClean="0"/>
              <a:t>them </a:t>
            </a:r>
            <a:r>
              <a:rPr lang="en-US" sz="1400" dirty="0"/>
              <a:t>out of compliance.</a:t>
            </a:r>
          </a:p>
        </p:txBody>
      </p:sp>
      <p:pic>
        <p:nvPicPr>
          <p:cNvPr id="9" name="Picture 8" descr="VMTurbo - Converge, Control, Prevent - Google Chrome"/>
          <p:cNvPicPr>
            <a:picLocks noChangeAspect="1"/>
          </p:cNvPicPr>
          <p:nvPr/>
        </p:nvPicPr>
        <p:blipFill rotWithShape="1">
          <a:blip r:embed="rId3">
            <a:extLst>
              <a:ext uri="{28A0092B-C50C-407E-A947-70E740481C1C}">
                <a14:useLocalDpi xmlns:a14="http://schemas.microsoft.com/office/drawing/2010/main" val="0"/>
              </a:ext>
            </a:extLst>
          </a:blip>
          <a:srcRect l="35349" t="20435" r="35000" b="11959"/>
          <a:stretch/>
        </p:blipFill>
        <p:spPr>
          <a:xfrm>
            <a:off x="304800" y="1657350"/>
            <a:ext cx="2711302" cy="3327990"/>
          </a:xfrm>
          <a:prstGeom prst="rect">
            <a:avLst/>
          </a:prstGeom>
          <a:ln>
            <a:noFill/>
          </a:ln>
          <a:effectLst>
            <a:outerShdw blurRad="292100" dist="139700" dir="2700000" algn="tl" rotWithShape="0">
              <a:srgbClr val="333333">
                <a:alpha val="65000"/>
              </a:srgbClr>
            </a:outerShdw>
          </a:effectLst>
        </p:spPr>
      </p:pic>
      <p:sp>
        <p:nvSpPr>
          <p:cNvPr id="10" name="Freeform 17"/>
          <p:cNvSpPr>
            <a:spLocks/>
          </p:cNvSpPr>
          <p:nvPr/>
        </p:nvSpPr>
        <p:spPr bwMode="auto">
          <a:xfrm>
            <a:off x="3419254" y="2995571"/>
            <a:ext cx="365641" cy="332994"/>
          </a:xfrm>
          <a:custGeom>
            <a:avLst/>
            <a:gdLst/>
            <a:ahLst/>
            <a:cxnLst>
              <a:cxn ang="0">
                <a:pos x="0" y="9460"/>
              </a:cxn>
              <a:cxn ang="0">
                <a:pos x="2263" y="5995"/>
              </a:cxn>
              <a:cxn ang="0">
                <a:pos x="5857" y="11392"/>
              </a:cxn>
              <a:cxn ang="0">
                <a:pos x="10582" y="0"/>
              </a:cxn>
              <a:cxn ang="0">
                <a:pos x="16240" y="2931"/>
              </a:cxn>
              <a:cxn ang="0">
                <a:pos x="5991" y="14790"/>
              </a:cxn>
              <a:cxn ang="0">
                <a:pos x="0" y="9460"/>
              </a:cxn>
            </a:cxnLst>
            <a:rect l="0" t="0" r="r" b="b"/>
            <a:pathLst>
              <a:path w="16240" h="14790">
                <a:moveTo>
                  <a:pt x="0" y="9460"/>
                </a:moveTo>
                <a:lnTo>
                  <a:pt x="2263" y="5995"/>
                </a:lnTo>
                <a:lnTo>
                  <a:pt x="5857" y="11392"/>
                </a:lnTo>
                <a:lnTo>
                  <a:pt x="10582" y="0"/>
                </a:lnTo>
                <a:lnTo>
                  <a:pt x="16240" y="2931"/>
                </a:lnTo>
                <a:lnTo>
                  <a:pt x="5991" y="14790"/>
                </a:lnTo>
                <a:lnTo>
                  <a:pt x="0" y="9460"/>
                </a:lnTo>
                <a:close/>
              </a:path>
            </a:pathLst>
          </a:custGeom>
          <a:solidFill>
            <a:srgbClr val="92D050"/>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292934"/>
              </a:solidFill>
            </a:endParaRPr>
          </a:p>
        </p:txBody>
      </p:sp>
      <p:sp>
        <p:nvSpPr>
          <p:cNvPr id="11" name="TextBox 10"/>
          <p:cNvSpPr txBox="1"/>
          <p:nvPr/>
        </p:nvSpPr>
        <p:spPr>
          <a:xfrm>
            <a:off x="3886200" y="3007594"/>
            <a:ext cx="3306803" cy="369332"/>
          </a:xfrm>
          <a:prstGeom prst="rect">
            <a:avLst/>
          </a:prstGeom>
          <a:noFill/>
        </p:spPr>
        <p:txBody>
          <a:bodyPr wrap="none" rtlCol="0">
            <a:spAutoFit/>
          </a:bodyPr>
          <a:lstStyle/>
          <a:p>
            <a:r>
              <a:rPr lang="en-US" dirty="0" smtClean="0"/>
              <a:t>Application Performance Assured</a:t>
            </a:r>
            <a:endParaRPr lang="en-US" dirty="0"/>
          </a:p>
        </p:txBody>
      </p:sp>
      <p:sp>
        <p:nvSpPr>
          <p:cNvPr id="12" name="Freeform 17"/>
          <p:cNvSpPr>
            <a:spLocks/>
          </p:cNvSpPr>
          <p:nvPr/>
        </p:nvSpPr>
        <p:spPr bwMode="auto">
          <a:xfrm>
            <a:off x="3419254" y="3529326"/>
            <a:ext cx="365641" cy="332994"/>
          </a:xfrm>
          <a:custGeom>
            <a:avLst/>
            <a:gdLst/>
            <a:ahLst/>
            <a:cxnLst>
              <a:cxn ang="0">
                <a:pos x="0" y="9460"/>
              </a:cxn>
              <a:cxn ang="0">
                <a:pos x="2263" y="5995"/>
              </a:cxn>
              <a:cxn ang="0">
                <a:pos x="5857" y="11392"/>
              </a:cxn>
              <a:cxn ang="0">
                <a:pos x="10582" y="0"/>
              </a:cxn>
              <a:cxn ang="0">
                <a:pos x="16240" y="2931"/>
              </a:cxn>
              <a:cxn ang="0">
                <a:pos x="5991" y="14790"/>
              </a:cxn>
              <a:cxn ang="0">
                <a:pos x="0" y="9460"/>
              </a:cxn>
            </a:cxnLst>
            <a:rect l="0" t="0" r="r" b="b"/>
            <a:pathLst>
              <a:path w="16240" h="14790">
                <a:moveTo>
                  <a:pt x="0" y="9460"/>
                </a:moveTo>
                <a:lnTo>
                  <a:pt x="2263" y="5995"/>
                </a:lnTo>
                <a:lnTo>
                  <a:pt x="5857" y="11392"/>
                </a:lnTo>
                <a:lnTo>
                  <a:pt x="10582" y="0"/>
                </a:lnTo>
                <a:lnTo>
                  <a:pt x="16240" y="2931"/>
                </a:lnTo>
                <a:lnTo>
                  <a:pt x="5991" y="14790"/>
                </a:lnTo>
                <a:lnTo>
                  <a:pt x="0" y="9460"/>
                </a:lnTo>
                <a:close/>
              </a:path>
            </a:pathLst>
          </a:custGeom>
          <a:solidFill>
            <a:srgbClr val="92D050"/>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292934"/>
              </a:solidFill>
            </a:endParaRPr>
          </a:p>
        </p:txBody>
      </p:sp>
      <p:sp>
        <p:nvSpPr>
          <p:cNvPr id="13" name="TextBox 12"/>
          <p:cNvSpPr txBox="1"/>
          <p:nvPr/>
        </p:nvSpPr>
        <p:spPr>
          <a:xfrm>
            <a:off x="3886200" y="3541349"/>
            <a:ext cx="2811667" cy="369332"/>
          </a:xfrm>
          <a:prstGeom prst="rect">
            <a:avLst/>
          </a:prstGeom>
          <a:noFill/>
        </p:spPr>
        <p:txBody>
          <a:bodyPr wrap="none" rtlCol="0">
            <a:spAutoFit/>
          </a:bodyPr>
          <a:lstStyle/>
          <a:p>
            <a:r>
              <a:rPr lang="en-US" dirty="0" smtClean="0"/>
              <a:t>SQL Licensing in compliance</a:t>
            </a:r>
            <a:endParaRPr lang="en-US" dirty="0"/>
          </a:p>
        </p:txBody>
      </p:sp>
      <p:sp>
        <p:nvSpPr>
          <p:cNvPr id="14" name="Freeform 17"/>
          <p:cNvSpPr>
            <a:spLocks/>
          </p:cNvSpPr>
          <p:nvPr/>
        </p:nvSpPr>
        <p:spPr bwMode="auto">
          <a:xfrm>
            <a:off x="3430174" y="4159927"/>
            <a:ext cx="365641" cy="332994"/>
          </a:xfrm>
          <a:custGeom>
            <a:avLst/>
            <a:gdLst/>
            <a:ahLst/>
            <a:cxnLst>
              <a:cxn ang="0">
                <a:pos x="0" y="9460"/>
              </a:cxn>
              <a:cxn ang="0">
                <a:pos x="2263" y="5995"/>
              </a:cxn>
              <a:cxn ang="0">
                <a:pos x="5857" y="11392"/>
              </a:cxn>
              <a:cxn ang="0">
                <a:pos x="10582" y="0"/>
              </a:cxn>
              <a:cxn ang="0">
                <a:pos x="16240" y="2931"/>
              </a:cxn>
              <a:cxn ang="0">
                <a:pos x="5991" y="14790"/>
              </a:cxn>
              <a:cxn ang="0">
                <a:pos x="0" y="9460"/>
              </a:cxn>
            </a:cxnLst>
            <a:rect l="0" t="0" r="r" b="b"/>
            <a:pathLst>
              <a:path w="16240" h="14790">
                <a:moveTo>
                  <a:pt x="0" y="9460"/>
                </a:moveTo>
                <a:lnTo>
                  <a:pt x="2263" y="5995"/>
                </a:lnTo>
                <a:lnTo>
                  <a:pt x="5857" y="11392"/>
                </a:lnTo>
                <a:lnTo>
                  <a:pt x="10582" y="0"/>
                </a:lnTo>
                <a:lnTo>
                  <a:pt x="16240" y="2931"/>
                </a:lnTo>
                <a:lnTo>
                  <a:pt x="5991" y="14790"/>
                </a:lnTo>
                <a:lnTo>
                  <a:pt x="0" y="9460"/>
                </a:lnTo>
                <a:close/>
              </a:path>
            </a:pathLst>
          </a:custGeom>
          <a:solidFill>
            <a:srgbClr val="92D050"/>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292934"/>
              </a:solidFill>
            </a:endParaRPr>
          </a:p>
        </p:txBody>
      </p:sp>
      <p:sp>
        <p:nvSpPr>
          <p:cNvPr id="15" name="TextBox 14"/>
          <p:cNvSpPr txBox="1"/>
          <p:nvPr/>
        </p:nvSpPr>
        <p:spPr>
          <a:xfrm>
            <a:off x="3937295" y="4171950"/>
            <a:ext cx="2525820" cy="369332"/>
          </a:xfrm>
          <a:prstGeom prst="rect">
            <a:avLst/>
          </a:prstGeom>
          <a:noFill/>
        </p:spPr>
        <p:txBody>
          <a:bodyPr wrap="none" rtlCol="0">
            <a:spAutoFit/>
          </a:bodyPr>
          <a:lstStyle/>
          <a:p>
            <a:r>
              <a:rPr lang="en-US" dirty="0" smtClean="0"/>
              <a:t>Lowered cost in licensing</a:t>
            </a:r>
            <a:endParaRPr lang="en-US" dirty="0"/>
          </a:p>
        </p:txBody>
      </p:sp>
    </p:spTree>
    <p:extLst>
      <p:ext uri="{BB962C8B-B14F-4D97-AF65-F5344CB8AC3E}">
        <p14:creationId xmlns:p14="http://schemas.microsoft.com/office/powerpoint/2010/main" val="13386566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1061957" cy="677108"/>
          </a:xfrm>
          <a:prstGeom prst="rect">
            <a:avLst/>
          </a:prstGeom>
          <a:noFill/>
        </p:spPr>
        <p:txBody>
          <a:bodyPr wrap="none" rtlCol="0">
            <a:spAutoFit/>
          </a:bodyPr>
          <a:lstStyle/>
          <a:p>
            <a:r>
              <a:rPr lang="en-US" sz="2000" b="1" dirty="0" smtClean="0"/>
              <a:t>Agenda:</a:t>
            </a:r>
          </a:p>
          <a:p>
            <a:endParaRPr lang="en-US" dirty="0"/>
          </a:p>
        </p:txBody>
      </p:sp>
      <p:sp>
        <p:nvSpPr>
          <p:cNvPr id="7" name="Rectangle 6"/>
          <p:cNvSpPr/>
          <p:nvPr/>
        </p:nvSpPr>
        <p:spPr>
          <a:xfrm>
            <a:off x="304800" y="2114550"/>
            <a:ext cx="7924800" cy="61257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04800" y="813449"/>
            <a:ext cx="8305800" cy="3539430"/>
          </a:xfrm>
          <a:prstGeom prst="rect">
            <a:avLst/>
          </a:prstGeom>
          <a:noFill/>
        </p:spPr>
        <p:txBody>
          <a:bodyPr wrap="square" rtlCol="0">
            <a:spAutoFit/>
          </a:bodyPr>
          <a:lstStyle/>
          <a:p>
            <a:pPr marL="342900" indent="-342900">
              <a:buAutoNum type="arabicPeriod"/>
            </a:pPr>
            <a:r>
              <a:rPr lang="en-US" sz="1600" dirty="0"/>
              <a:t>First Data’s Business Challenges</a:t>
            </a:r>
            <a:br>
              <a:rPr lang="en-US" sz="1600" dirty="0"/>
            </a:br>
            <a:endParaRPr lang="en-US" sz="1600" dirty="0"/>
          </a:p>
          <a:p>
            <a:pPr marL="342900" indent="-342900">
              <a:buAutoNum type="arabicPeriod"/>
            </a:pPr>
            <a:r>
              <a:rPr lang="en-US" sz="1600" dirty="0"/>
              <a:t>First Data’s Key Requirements to meet these challenges</a:t>
            </a:r>
            <a:br>
              <a:rPr lang="en-US" sz="1600" dirty="0"/>
            </a:br>
            <a:endParaRPr lang="en-US" sz="1600" dirty="0"/>
          </a:p>
          <a:p>
            <a:pPr marL="342900" indent="-342900">
              <a:buAutoNum type="arabicPeriod"/>
            </a:pPr>
            <a:r>
              <a:rPr lang="en-US" sz="1600" dirty="0"/>
              <a:t>POV Overview</a:t>
            </a:r>
            <a:br>
              <a:rPr lang="en-US" sz="1600" dirty="0"/>
            </a:br>
            <a:endParaRPr lang="en-US" sz="1600" dirty="0"/>
          </a:p>
          <a:p>
            <a:pPr marL="342900" indent="-342900">
              <a:buAutoNum type="arabicPeriod"/>
            </a:pPr>
            <a:r>
              <a:rPr lang="en-US" sz="1600" dirty="0"/>
              <a:t>ROI Presentation</a:t>
            </a:r>
            <a:br>
              <a:rPr lang="en-US" sz="1600" dirty="0"/>
            </a:br>
            <a:endParaRPr lang="en-US" sz="1600" dirty="0"/>
          </a:p>
          <a:p>
            <a:pPr marL="342900" indent="-342900">
              <a:buAutoNum type="arabicPeriod"/>
            </a:pPr>
            <a:r>
              <a:rPr lang="en-US" sz="1600" dirty="0"/>
              <a:t>VMTurbo Competitive comparison</a:t>
            </a:r>
            <a:br>
              <a:rPr lang="en-US" sz="1600" dirty="0"/>
            </a:br>
            <a:endParaRPr lang="en-US" sz="1600" dirty="0"/>
          </a:p>
          <a:p>
            <a:pPr marL="342900" indent="-342900">
              <a:buFontTx/>
              <a:buAutoNum type="arabicPeriod"/>
            </a:pPr>
            <a:r>
              <a:rPr lang="en-US" sz="1600" dirty="0"/>
              <a:t>Proposal Discussion </a:t>
            </a:r>
            <a:br>
              <a:rPr lang="en-US" sz="1600" dirty="0"/>
            </a:br>
            <a:endParaRPr lang="en-US" sz="1600" dirty="0"/>
          </a:p>
          <a:p>
            <a:pPr marL="342900" indent="-342900">
              <a:buAutoNum type="arabicPeriod"/>
            </a:pPr>
            <a:r>
              <a:rPr lang="en-US" sz="1600" dirty="0"/>
              <a:t>Appendix (ROI Numbers confirmed through plans)</a:t>
            </a:r>
            <a:br>
              <a:rPr lang="en-US" sz="1600" dirty="0"/>
            </a:br>
            <a:endParaRPr lang="en-US" sz="1600" dirty="0"/>
          </a:p>
        </p:txBody>
      </p:sp>
    </p:spTree>
    <p:extLst>
      <p:ext uri="{BB962C8B-B14F-4D97-AF65-F5344CB8AC3E}">
        <p14:creationId xmlns:p14="http://schemas.microsoft.com/office/powerpoint/2010/main" val="11782191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images.easypaperrolls.com/first-data.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808" t="24141" r="9453" b="25717"/>
          <a:stretch/>
        </p:blipFill>
        <p:spPr bwMode="auto">
          <a:xfrm>
            <a:off x="2946484" y="2020661"/>
            <a:ext cx="3657600" cy="92173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JPMorgan Chase logo"/>
          <p:cNvPicPr>
            <a:picLocks noChangeAspect="1" noChangeArrowheads="1"/>
          </p:cNvPicPr>
          <p:nvPr/>
        </p:nvPicPr>
        <p:blipFill rotWithShape="1">
          <a:blip r:embed="rId3">
            <a:extLst>
              <a:ext uri="{28A0092B-C50C-407E-A947-70E740481C1C}">
                <a14:useLocalDpi xmlns:a14="http://schemas.microsoft.com/office/drawing/2010/main" val="0"/>
              </a:ext>
            </a:extLst>
          </a:blip>
          <a:srcRect l="2785" t="42000" r="3473" b="44500"/>
          <a:stretch/>
        </p:blipFill>
        <p:spPr bwMode="auto">
          <a:xfrm>
            <a:off x="288972" y="2650959"/>
            <a:ext cx="2232248" cy="3240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cdn.vmturbo.com/wp-content/uploads/2014/05/ING_Client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817" y="4227934"/>
            <a:ext cx="1143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dn.vmturbo.com/wp-content/uploads/2014/05/Everbank_Client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0910" y="4227934"/>
            <a:ext cx="1143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cdn.vmturbo.com/wp-content/uploads/2014/05/Asurion_Client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7003" y="4227934"/>
            <a:ext cx="1143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cdn.vmturbo.com/wp-content/uploads/2014/05/BMO_Client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3096" y="4227934"/>
            <a:ext cx="1143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cdn.vmturbo.com/wp-content/uploads/2014/05/Heartland_Client_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3108" y="4227934"/>
            <a:ext cx="1143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cdn.vmturbo.com/wp-content/uploads/2014/05/VMTurbo_logos_35.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3464" y="4222544"/>
            <a:ext cx="1143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cdn.vmturbo.com/wp-content/uploads/2014/05/VMTurbo_logos_45.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3476" y="4222544"/>
            <a:ext cx="1143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etna Logo"/>
          <p:cNvPicPr>
            <a:picLocks noChangeAspect="1" noChangeArrowheads="1"/>
          </p:cNvPicPr>
          <p:nvPr/>
        </p:nvPicPr>
        <p:blipFill rotWithShape="1">
          <a:blip r:embed="rId11">
            <a:extLst>
              <a:ext uri="{28A0092B-C50C-407E-A947-70E740481C1C}">
                <a14:useLocalDpi xmlns:a14="http://schemas.microsoft.com/office/drawing/2010/main" val="0"/>
              </a:ext>
            </a:extLst>
          </a:blip>
          <a:srcRect l="9072" t="39000" r="4746" b="37000"/>
          <a:stretch/>
        </p:blipFill>
        <p:spPr bwMode="auto">
          <a:xfrm>
            <a:off x="7327185" y="2029297"/>
            <a:ext cx="1466359" cy="41161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sc logo"/>
          <p:cNvPicPr>
            <a:picLocks noChangeAspect="1" noChangeArrowheads="1"/>
          </p:cNvPicPr>
          <p:nvPr/>
        </p:nvPicPr>
        <p:blipFill rotWithShape="1">
          <a:blip r:embed="rId12">
            <a:extLst>
              <a:ext uri="{28A0092B-C50C-407E-A947-70E740481C1C}">
                <a14:useLocalDpi xmlns:a14="http://schemas.microsoft.com/office/drawing/2010/main" val="0"/>
              </a:ext>
            </a:extLst>
          </a:blip>
          <a:srcRect l="12096" t="27073" r="10794" b="29079"/>
          <a:stretch/>
        </p:blipFill>
        <p:spPr bwMode="auto">
          <a:xfrm>
            <a:off x="1667239" y="1979989"/>
            <a:ext cx="828092" cy="47087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cdn.vmturbo.com/wp-content/uploads/2014/04/bt.jpg"/>
          <p:cNvPicPr>
            <a:picLocks noChangeAspect="1" noChangeArrowheads="1"/>
          </p:cNvPicPr>
          <p:nvPr/>
        </p:nvPicPr>
        <p:blipFill rotWithShape="1">
          <a:blip r:embed="rId13">
            <a:extLst>
              <a:ext uri="{28A0092B-C50C-407E-A947-70E740481C1C}">
                <a14:useLocalDpi xmlns:a14="http://schemas.microsoft.com/office/drawing/2010/main" val="0"/>
              </a:ext>
            </a:extLst>
          </a:blip>
          <a:srcRect l="17736" t="31647" r="17249" b="32065"/>
          <a:stretch/>
        </p:blipFill>
        <p:spPr bwMode="auto">
          <a:xfrm>
            <a:off x="364767" y="1963706"/>
            <a:ext cx="903099" cy="50405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cdn.vmturbo.com/wp-content/uploads/2014/05/VMTurbo_logos_36.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4817" y="3291830"/>
            <a:ext cx="1143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cdn.vmturbo.com/wp-content/uploads/2014/05/VMTurbo_logos_37.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09785" y="3291830"/>
            <a:ext cx="1143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ttp://cdn.vmturbo.com/wp-content/uploads/2014/05/VMTurbo_logos_34.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40465" y="3294977"/>
            <a:ext cx="1143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cdn.vmturbo.com/wp-content/uploads/2014/05/VMTurbo_logos_03.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71145" y="3291830"/>
            <a:ext cx="1143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cdn.vmturbo.com/wp-content/uploads/2014/05/VMTurbo_logos_23.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23108" y="3291830"/>
            <a:ext cx="1143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cdn.vmturbo.com/wp-content/uploads/2014/05/VMTurbo_logos_22.jp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479907" y="3291830"/>
            <a:ext cx="1143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http://cdn.vmturbo.com/wp-content/uploads/2014/04/r2_akamai.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713476" y="3281260"/>
            <a:ext cx="1143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s://consumeraffairs.global.ssl.fastly.net/files/logos/barclays-bankjuniper-financial_logo_603.jpg"/>
          <p:cNvPicPr>
            <a:picLocks noChangeAspect="1" noChangeArrowheads="1"/>
          </p:cNvPicPr>
          <p:nvPr/>
        </p:nvPicPr>
        <p:blipFill rotWithShape="1">
          <a:blip r:embed="rId21">
            <a:extLst>
              <a:ext uri="{28A0092B-C50C-407E-A947-70E740481C1C}">
                <a14:useLocalDpi xmlns:a14="http://schemas.microsoft.com/office/drawing/2010/main" val="0"/>
              </a:ext>
            </a:extLst>
          </a:blip>
          <a:srcRect l="6340" t="36675" r="5342" b="37076"/>
          <a:stretch/>
        </p:blipFill>
        <p:spPr bwMode="auto">
          <a:xfrm>
            <a:off x="7029348" y="2650959"/>
            <a:ext cx="1764196" cy="352839"/>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http://cdn.vmturbo.com/wp-content/uploads/2014/05/SSA_Client_Logo.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4886" y="1057246"/>
            <a:ext cx="1143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http://cdn.vmturbo.com/wp-content/uploads/2014/05/Entergy_Client_Logo.pn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09854" y="1057246"/>
            <a:ext cx="1143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http://cdn.vmturbo.com/wp-content/uploads/2014/05/Ambit_Client_Logo.pn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741452" y="1057246"/>
            <a:ext cx="1143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http://cdn.vmturbo.com/wp-content/uploads/2014/05/massDOT_Client_Logo.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971214" y="1057246"/>
            <a:ext cx="1143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http://cdn.vmturbo.com/wp-content/uploads/2014/05/GreenMountain_Client_Logo.pn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211472" y="1057246"/>
            <a:ext cx="1143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http://cdn.vmturbo.com/wp-content/uploads/2014/05/VMTurbo_logos_21.jp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473533" y="1057246"/>
            <a:ext cx="1143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http://cdn.vmturbo.com/wp-content/uploads/2014/05/VMTurbo_logos_11.jp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713545" y="1041496"/>
            <a:ext cx="1143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descr="http://cdn.vmturbo.com/wp-content/uploads/2014/05/DellSecureWorks_Client_Logo.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44817" y="142407"/>
            <a:ext cx="1143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80" name="Picture 56" descr="http://cdn.vmturbo.com/wp-content/uploads/2014/05/ParsonsBrinckerhoff_Client_Logo.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513072" y="142407"/>
            <a:ext cx="1143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82" name="Picture 58" descr="http://cdn.vmturbo.com/wp-content/uploads/2014/05/Lennar_Client_Logo.png"/>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737072" y="143881"/>
            <a:ext cx="1143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60" descr="http://cdn.vmturbo.com/wp-content/uploads/2014/05/AONHewitt_Client_Logo.png"/>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971214" y="139758"/>
            <a:ext cx="1143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62" descr="http://cdn.vmturbo.com/wp-content/uploads/2014/05/adp_green.jpg"/>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194396" y="135645"/>
            <a:ext cx="1143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88" name="Picture 64" descr="http://cdn.vmturbo.com/wp-content/uploads/2014/04/r4_hdsupply.jpg"/>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440568" y="142407"/>
            <a:ext cx="1143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90" name="Picture 66" descr="http://cdn.vmturbo.com/wp-content/uploads/2014/05/VMTurbo_logos_13.jpg"/>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698075" y="142407"/>
            <a:ext cx="1143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300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191000" y="3790950"/>
            <a:ext cx="4876799"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Microsoft Excel - FirstData-ROI"/>
          <p:cNvPicPr>
            <a:picLocks noChangeAspect="1"/>
          </p:cNvPicPr>
          <p:nvPr/>
        </p:nvPicPr>
        <p:blipFill rotWithShape="1">
          <a:blip r:embed="rId2">
            <a:extLst>
              <a:ext uri="{28A0092B-C50C-407E-A947-70E740481C1C}">
                <a14:useLocalDpi xmlns:a14="http://schemas.microsoft.com/office/drawing/2010/main" val="0"/>
              </a:ext>
            </a:extLst>
          </a:blip>
          <a:srcRect l="34535" t="30372" r="20000" b="28374"/>
          <a:stretch/>
        </p:blipFill>
        <p:spPr>
          <a:xfrm>
            <a:off x="4056304" y="1306521"/>
            <a:ext cx="5085924" cy="2484429"/>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6172200" cy="1292662"/>
          </a:xfrm>
          <a:prstGeom prst="rect">
            <a:avLst/>
          </a:prstGeom>
          <a:noFill/>
        </p:spPr>
        <p:txBody>
          <a:bodyPr wrap="square" rtlCol="0">
            <a:spAutoFit/>
          </a:bodyPr>
          <a:lstStyle/>
          <a:p>
            <a:r>
              <a:rPr lang="en-US" sz="2000" b="1" dirty="0" smtClean="0"/>
              <a:t>Return on Investment Summary</a:t>
            </a:r>
            <a:endParaRPr lang="en-US" sz="2000" b="1" dirty="0">
              <a:solidFill>
                <a:srgbClr val="00B050"/>
              </a:solidFill>
            </a:endParaRPr>
          </a:p>
          <a:p>
            <a:r>
              <a:rPr lang="en-US" sz="2000" b="1" i="1" dirty="0" smtClean="0">
                <a:solidFill>
                  <a:srgbClr val="00B050"/>
                </a:solidFill>
              </a:rPr>
              <a:t>Projected payback period of </a:t>
            </a:r>
            <a:r>
              <a:rPr lang="en-US" sz="2000" b="1" i="1" u="sng" dirty="0" smtClean="0">
                <a:solidFill>
                  <a:srgbClr val="00B050"/>
                </a:solidFill>
              </a:rPr>
              <a:t>9 months</a:t>
            </a:r>
            <a:r>
              <a:rPr lang="en-US" sz="2000" b="1" i="1" dirty="0" smtClean="0">
                <a:solidFill>
                  <a:srgbClr val="00B050"/>
                </a:solidFill>
              </a:rPr>
              <a:t>… @35% increase in VM Density.</a:t>
            </a:r>
          </a:p>
          <a:p>
            <a:endParaRPr lang="en-US" dirty="0"/>
          </a:p>
        </p:txBody>
      </p:sp>
      <p:pic>
        <p:nvPicPr>
          <p:cNvPr id="4" name="Picture 3" descr="Microsoft Excel - FirstData-ROI"/>
          <p:cNvPicPr>
            <a:picLocks noChangeAspect="1"/>
          </p:cNvPicPr>
          <p:nvPr/>
        </p:nvPicPr>
        <p:blipFill rotWithShape="1">
          <a:blip r:embed="rId4">
            <a:extLst>
              <a:ext uri="{28A0092B-C50C-407E-A947-70E740481C1C}">
                <a14:useLocalDpi xmlns:a14="http://schemas.microsoft.com/office/drawing/2010/main" val="0"/>
              </a:ext>
            </a:extLst>
          </a:blip>
          <a:srcRect l="3333" t="24972" r="64186" b="21246"/>
          <a:stretch/>
        </p:blipFill>
        <p:spPr>
          <a:xfrm>
            <a:off x="212906" y="1118236"/>
            <a:ext cx="3901894" cy="3478180"/>
          </a:xfrm>
          <a:prstGeom prst="rect">
            <a:avLst/>
          </a:prstGeom>
        </p:spPr>
      </p:pic>
      <p:sp>
        <p:nvSpPr>
          <p:cNvPr id="7" name="Down Arrow 6"/>
          <p:cNvSpPr/>
          <p:nvPr/>
        </p:nvSpPr>
        <p:spPr>
          <a:xfrm>
            <a:off x="7010400" y="2419350"/>
            <a:ext cx="457200" cy="609600"/>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267200" y="3790950"/>
            <a:ext cx="4572000" cy="1261884"/>
          </a:xfrm>
          <a:prstGeom prst="rect">
            <a:avLst/>
          </a:prstGeom>
        </p:spPr>
        <p:txBody>
          <a:bodyPr>
            <a:spAutoFit/>
          </a:bodyPr>
          <a:lstStyle/>
          <a:p>
            <a:pPr algn="ctr"/>
            <a:r>
              <a:rPr lang="en-US" sz="1600" dirty="0" smtClean="0"/>
              <a:t>Proven in POV:</a:t>
            </a:r>
          </a:p>
          <a:p>
            <a:pPr algn="ctr"/>
            <a:r>
              <a:rPr lang="en-US" sz="1600" dirty="0" smtClean="0"/>
              <a:t>Average VM / Host Density:</a:t>
            </a:r>
          </a:p>
          <a:p>
            <a:pPr algn="ctr"/>
            <a:r>
              <a:rPr lang="en-US" sz="2800" b="1" dirty="0" smtClean="0"/>
              <a:t>51% </a:t>
            </a:r>
            <a:r>
              <a:rPr lang="en-US" sz="1600" b="1" dirty="0" smtClean="0"/>
              <a:t>(used 35%)</a:t>
            </a:r>
            <a:endParaRPr lang="en-US" sz="2400" dirty="0" smtClean="0"/>
          </a:p>
          <a:p>
            <a:pPr algn="ctr"/>
            <a:r>
              <a:rPr lang="en-US" sz="1400" dirty="0" smtClean="0"/>
              <a:t>See </a:t>
            </a:r>
            <a:r>
              <a:rPr lang="en-US" sz="1400" dirty="0" smtClean="0">
                <a:hlinkClick r:id="rId5" action="ppaction://hlinksldjump"/>
              </a:rPr>
              <a:t>Slide</a:t>
            </a:r>
            <a:r>
              <a:rPr lang="en-US" sz="1400" dirty="0" smtClean="0"/>
              <a:t> for cluster projections ran</a:t>
            </a:r>
            <a:endParaRPr lang="en-US" sz="1200" dirty="0" smtClean="0"/>
          </a:p>
        </p:txBody>
      </p:sp>
    </p:spTree>
    <p:extLst>
      <p:ext uri="{BB962C8B-B14F-4D97-AF65-F5344CB8AC3E}">
        <p14:creationId xmlns:p14="http://schemas.microsoft.com/office/powerpoint/2010/main" val="246418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6172200" cy="677108"/>
          </a:xfrm>
          <a:prstGeom prst="rect">
            <a:avLst/>
          </a:prstGeom>
          <a:noFill/>
        </p:spPr>
        <p:txBody>
          <a:bodyPr wrap="square" rtlCol="0">
            <a:spAutoFit/>
          </a:bodyPr>
          <a:lstStyle/>
          <a:p>
            <a:r>
              <a:rPr lang="en-US" sz="2000" b="1" dirty="0" smtClean="0"/>
              <a:t>Return on Investment Summary</a:t>
            </a:r>
            <a:endParaRPr lang="en-US" sz="2000" b="1" dirty="0">
              <a:solidFill>
                <a:srgbClr val="00B050"/>
              </a:solidFill>
            </a:endParaRPr>
          </a:p>
          <a:p>
            <a:endParaRPr lang="en-US" dirty="0"/>
          </a:p>
        </p:txBody>
      </p:sp>
      <p:pic>
        <p:nvPicPr>
          <p:cNvPr id="2" name="Picture 1" descr="Microsoft Excel - FirstData-ROI"/>
          <p:cNvPicPr>
            <a:picLocks noChangeAspect="1"/>
          </p:cNvPicPr>
          <p:nvPr/>
        </p:nvPicPr>
        <p:blipFill rotWithShape="1">
          <a:blip r:embed="rId3">
            <a:extLst>
              <a:ext uri="{28A0092B-C50C-407E-A947-70E740481C1C}">
                <a14:useLocalDpi xmlns:a14="http://schemas.microsoft.com/office/drawing/2010/main" val="0"/>
              </a:ext>
            </a:extLst>
          </a:blip>
          <a:srcRect l="36163" t="28427" r="37558" b="21462"/>
          <a:stretch/>
        </p:blipFill>
        <p:spPr>
          <a:xfrm>
            <a:off x="4953000" y="971550"/>
            <a:ext cx="3627474" cy="3723779"/>
          </a:xfrm>
          <a:prstGeom prst="rect">
            <a:avLst/>
          </a:prstGeom>
        </p:spPr>
      </p:pic>
      <p:sp>
        <p:nvSpPr>
          <p:cNvPr id="3" name="Rectangle 2"/>
          <p:cNvSpPr/>
          <p:nvPr/>
        </p:nvSpPr>
        <p:spPr>
          <a:xfrm>
            <a:off x="4800600" y="2419350"/>
            <a:ext cx="3886200" cy="5334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92395" y="1200150"/>
            <a:ext cx="4572000" cy="923330"/>
          </a:xfrm>
          <a:prstGeom prst="rect">
            <a:avLst/>
          </a:prstGeom>
        </p:spPr>
        <p:txBody>
          <a:bodyPr>
            <a:spAutoFit/>
          </a:bodyPr>
          <a:lstStyle/>
          <a:p>
            <a:r>
              <a:rPr lang="en-US" b="1" i="1" dirty="0" smtClean="0">
                <a:solidFill>
                  <a:srgbClr val="00B050"/>
                </a:solidFill>
              </a:rPr>
              <a:t>ROI Key Assumptions…35% increase in VM Density drives  </a:t>
            </a:r>
            <a:r>
              <a:rPr lang="en-US" b="1" i="1" u="sng" dirty="0" smtClean="0">
                <a:solidFill>
                  <a:srgbClr val="00B050"/>
                </a:solidFill>
              </a:rPr>
              <a:t>300 less host</a:t>
            </a:r>
            <a:r>
              <a:rPr lang="en-US" b="1" i="1" dirty="0" smtClean="0">
                <a:solidFill>
                  <a:srgbClr val="00B050"/>
                </a:solidFill>
              </a:rPr>
              <a:t> purchases over 3 years.. </a:t>
            </a:r>
            <a:r>
              <a:rPr lang="en-US" b="1" i="1" u="sng" dirty="0" smtClean="0">
                <a:solidFill>
                  <a:srgbClr val="00B050"/>
                </a:solidFill>
              </a:rPr>
              <a:t>$4.7 million savings</a:t>
            </a:r>
          </a:p>
        </p:txBody>
      </p:sp>
    </p:spTree>
    <p:extLst>
      <p:ext uri="{BB962C8B-B14F-4D97-AF65-F5344CB8AC3E}">
        <p14:creationId xmlns:p14="http://schemas.microsoft.com/office/powerpoint/2010/main" val="37606590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6172200" cy="677108"/>
          </a:xfrm>
          <a:prstGeom prst="rect">
            <a:avLst/>
          </a:prstGeom>
          <a:noFill/>
        </p:spPr>
        <p:txBody>
          <a:bodyPr wrap="square" rtlCol="0">
            <a:spAutoFit/>
          </a:bodyPr>
          <a:lstStyle/>
          <a:p>
            <a:r>
              <a:rPr lang="en-US" sz="2000" b="1" dirty="0" smtClean="0"/>
              <a:t>Return on Investment Summary</a:t>
            </a:r>
            <a:endParaRPr lang="en-US" sz="2000" b="1" dirty="0">
              <a:solidFill>
                <a:srgbClr val="00B050"/>
              </a:solidFill>
            </a:endParaRPr>
          </a:p>
          <a:p>
            <a:endParaRPr lang="en-US" dirty="0"/>
          </a:p>
        </p:txBody>
      </p:sp>
      <p:sp>
        <p:nvSpPr>
          <p:cNvPr id="3" name="Rectangle 2"/>
          <p:cNvSpPr/>
          <p:nvPr/>
        </p:nvSpPr>
        <p:spPr>
          <a:xfrm>
            <a:off x="3674132" y="4378610"/>
            <a:ext cx="3886200" cy="5334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50382" y="481921"/>
            <a:ext cx="4572000" cy="923330"/>
          </a:xfrm>
          <a:prstGeom prst="rect">
            <a:avLst/>
          </a:prstGeom>
        </p:spPr>
        <p:txBody>
          <a:bodyPr>
            <a:spAutoFit/>
          </a:bodyPr>
          <a:lstStyle/>
          <a:p>
            <a:r>
              <a:rPr lang="en-US" b="1" i="1" dirty="0" smtClean="0">
                <a:solidFill>
                  <a:srgbClr val="00B050"/>
                </a:solidFill>
              </a:rPr>
              <a:t>On a P&amp;L basis breakeven in</a:t>
            </a:r>
          </a:p>
          <a:p>
            <a:r>
              <a:rPr lang="en-US" b="1" i="1" u="sng" dirty="0" smtClean="0">
                <a:solidFill>
                  <a:srgbClr val="00B050"/>
                </a:solidFill>
              </a:rPr>
              <a:t>Year 1 and accretive thereafter </a:t>
            </a:r>
          </a:p>
          <a:p>
            <a:endParaRPr lang="en-US" b="1" i="1" u="sng" dirty="0" smtClean="0">
              <a:solidFill>
                <a:srgbClr val="00B05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3877" y="793973"/>
            <a:ext cx="5286375" cy="401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06889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23689"/>
          <a:stretch/>
        </p:blipFill>
        <p:spPr bwMode="auto">
          <a:xfrm>
            <a:off x="1524000" y="1262616"/>
            <a:ext cx="4412713" cy="211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6172200" cy="677108"/>
          </a:xfrm>
          <a:prstGeom prst="rect">
            <a:avLst/>
          </a:prstGeom>
          <a:noFill/>
        </p:spPr>
        <p:txBody>
          <a:bodyPr wrap="square" rtlCol="0">
            <a:spAutoFit/>
          </a:bodyPr>
          <a:lstStyle/>
          <a:p>
            <a:r>
              <a:rPr lang="en-US" sz="2000" b="1" dirty="0" smtClean="0"/>
              <a:t>Return on Investment Summary</a:t>
            </a:r>
            <a:endParaRPr lang="en-US" sz="2000" b="1" dirty="0">
              <a:solidFill>
                <a:srgbClr val="00B050"/>
              </a:solidFill>
            </a:endParaRPr>
          </a:p>
          <a:p>
            <a:endParaRPr lang="en-US" dirty="0"/>
          </a:p>
        </p:txBody>
      </p:sp>
      <p:sp>
        <p:nvSpPr>
          <p:cNvPr id="3" name="Rectangle 2"/>
          <p:cNvSpPr/>
          <p:nvPr/>
        </p:nvSpPr>
        <p:spPr>
          <a:xfrm>
            <a:off x="1530887" y="1733550"/>
            <a:ext cx="4412713" cy="3810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524000" y="2991736"/>
            <a:ext cx="4412713" cy="3810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3638550"/>
            <a:ext cx="8611203" cy="923330"/>
          </a:xfrm>
          <a:prstGeom prst="rect">
            <a:avLst/>
          </a:prstGeom>
          <a:noFill/>
        </p:spPr>
        <p:txBody>
          <a:bodyPr wrap="none" rtlCol="0">
            <a:spAutoFit/>
          </a:bodyPr>
          <a:lstStyle/>
          <a:p>
            <a:r>
              <a:rPr lang="en-US" dirty="0" smtClean="0"/>
              <a:t>Note: Year 1 break-even can be achieved with only a 12% - 12.5% increase in VM density</a:t>
            </a:r>
          </a:p>
          <a:p>
            <a:endParaRPr lang="en-US" dirty="0" smtClean="0"/>
          </a:p>
          <a:p>
            <a:r>
              <a:rPr lang="en-US" dirty="0" smtClean="0"/>
              <a:t>Note: all ROI numbers assume list price (payback period above is from production </a:t>
            </a:r>
            <a:r>
              <a:rPr lang="en-US" dirty="0" err="1" smtClean="0"/>
              <a:t>vCenter</a:t>
            </a:r>
            <a:r>
              <a:rPr lang="en-US" dirty="0" smtClean="0"/>
              <a:t>)</a:t>
            </a:r>
            <a:endParaRPr lang="en-US" dirty="0"/>
          </a:p>
        </p:txBody>
      </p:sp>
      <p:sp>
        <p:nvSpPr>
          <p:cNvPr id="10" name="TextBox 9"/>
          <p:cNvSpPr txBox="1"/>
          <p:nvPr/>
        </p:nvSpPr>
        <p:spPr>
          <a:xfrm>
            <a:off x="6019800" y="1733550"/>
            <a:ext cx="2288447" cy="369332"/>
          </a:xfrm>
          <a:prstGeom prst="rect">
            <a:avLst/>
          </a:prstGeom>
          <a:noFill/>
        </p:spPr>
        <p:txBody>
          <a:bodyPr wrap="none" rtlCol="0">
            <a:spAutoFit/>
          </a:bodyPr>
          <a:lstStyle/>
          <a:p>
            <a:r>
              <a:rPr lang="en-US" dirty="0" smtClean="0"/>
              <a:t>Confirmed during POV</a:t>
            </a:r>
            <a:endParaRPr lang="en-US" dirty="0"/>
          </a:p>
        </p:txBody>
      </p:sp>
    </p:spTree>
    <p:extLst>
      <p:ext uri="{BB962C8B-B14F-4D97-AF65-F5344CB8AC3E}">
        <p14:creationId xmlns:p14="http://schemas.microsoft.com/office/powerpoint/2010/main" val="26987845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1061957" cy="677108"/>
          </a:xfrm>
          <a:prstGeom prst="rect">
            <a:avLst/>
          </a:prstGeom>
          <a:noFill/>
        </p:spPr>
        <p:txBody>
          <a:bodyPr wrap="none" rtlCol="0">
            <a:spAutoFit/>
          </a:bodyPr>
          <a:lstStyle/>
          <a:p>
            <a:r>
              <a:rPr lang="en-US" sz="2000" b="1" dirty="0" smtClean="0"/>
              <a:t>Agenda:</a:t>
            </a:r>
          </a:p>
          <a:p>
            <a:endParaRPr lang="en-US" dirty="0"/>
          </a:p>
        </p:txBody>
      </p:sp>
      <p:sp>
        <p:nvSpPr>
          <p:cNvPr id="7" name="Rectangle 6"/>
          <p:cNvSpPr/>
          <p:nvPr/>
        </p:nvSpPr>
        <p:spPr>
          <a:xfrm>
            <a:off x="304800" y="2643758"/>
            <a:ext cx="7924800" cy="61257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4800" y="813449"/>
            <a:ext cx="8305800" cy="3539430"/>
          </a:xfrm>
          <a:prstGeom prst="rect">
            <a:avLst/>
          </a:prstGeom>
          <a:noFill/>
        </p:spPr>
        <p:txBody>
          <a:bodyPr wrap="square" rtlCol="0">
            <a:spAutoFit/>
          </a:bodyPr>
          <a:lstStyle/>
          <a:p>
            <a:pPr marL="342900" indent="-342900">
              <a:buAutoNum type="arabicPeriod"/>
            </a:pPr>
            <a:r>
              <a:rPr lang="en-US" sz="1600" dirty="0"/>
              <a:t>First Data’s Business Challenges</a:t>
            </a:r>
            <a:br>
              <a:rPr lang="en-US" sz="1600" dirty="0"/>
            </a:br>
            <a:endParaRPr lang="en-US" sz="1600" dirty="0"/>
          </a:p>
          <a:p>
            <a:pPr marL="342900" indent="-342900">
              <a:buAutoNum type="arabicPeriod"/>
            </a:pPr>
            <a:r>
              <a:rPr lang="en-US" sz="1600" dirty="0"/>
              <a:t>First Data’s Key Requirements to meet these challenges</a:t>
            </a:r>
            <a:br>
              <a:rPr lang="en-US" sz="1600" dirty="0"/>
            </a:br>
            <a:endParaRPr lang="en-US" sz="1600" dirty="0"/>
          </a:p>
          <a:p>
            <a:pPr marL="342900" indent="-342900">
              <a:buAutoNum type="arabicPeriod"/>
            </a:pPr>
            <a:r>
              <a:rPr lang="en-US" sz="1600" dirty="0"/>
              <a:t>POV Overview</a:t>
            </a:r>
            <a:br>
              <a:rPr lang="en-US" sz="1600" dirty="0"/>
            </a:br>
            <a:endParaRPr lang="en-US" sz="1600" dirty="0"/>
          </a:p>
          <a:p>
            <a:pPr marL="342900" indent="-342900">
              <a:buAutoNum type="arabicPeriod"/>
            </a:pPr>
            <a:r>
              <a:rPr lang="en-US" sz="1600" dirty="0"/>
              <a:t>ROI Presentation</a:t>
            </a:r>
            <a:br>
              <a:rPr lang="en-US" sz="1600" dirty="0"/>
            </a:br>
            <a:endParaRPr lang="en-US" sz="1600" dirty="0"/>
          </a:p>
          <a:p>
            <a:pPr marL="342900" indent="-342900">
              <a:buAutoNum type="arabicPeriod"/>
            </a:pPr>
            <a:r>
              <a:rPr lang="en-US" sz="1600" dirty="0"/>
              <a:t>VMTurbo Competitive comparison</a:t>
            </a:r>
            <a:br>
              <a:rPr lang="en-US" sz="1600" dirty="0"/>
            </a:br>
            <a:endParaRPr lang="en-US" sz="1600" dirty="0"/>
          </a:p>
          <a:p>
            <a:pPr marL="342900" indent="-342900">
              <a:buFontTx/>
              <a:buAutoNum type="arabicPeriod"/>
            </a:pPr>
            <a:r>
              <a:rPr lang="en-US" sz="1600" dirty="0"/>
              <a:t>Proposal Discussion </a:t>
            </a:r>
            <a:br>
              <a:rPr lang="en-US" sz="1600" dirty="0"/>
            </a:br>
            <a:endParaRPr lang="en-US" sz="1600" dirty="0"/>
          </a:p>
          <a:p>
            <a:pPr marL="342900" indent="-342900">
              <a:buAutoNum type="arabicPeriod"/>
            </a:pPr>
            <a:r>
              <a:rPr lang="en-US" sz="1600" dirty="0"/>
              <a:t>Appendix (ROI Numbers confirmed through plans)</a:t>
            </a:r>
            <a:br>
              <a:rPr lang="en-US" sz="1600" dirty="0"/>
            </a:br>
            <a:endParaRPr lang="en-US" sz="1600" dirty="0"/>
          </a:p>
        </p:txBody>
      </p:sp>
    </p:spTree>
    <p:extLst>
      <p:ext uri="{BB962C8B-B14F-4D97-AF65-F5344CB8AC3E}">
        <p14:creationId xmlns:p14="http://schemas.microsoft.com/office/powerpoint/2010/main" val="34449074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A38D87-A0D6-354B-8D7D-65440AEEAEFD}" type="slidenum">
              <a:rPr lang="en-US" smtClean="0"/>
              <a:t>35</a:t>
            </a:fld>
            <a:endParaRPr lang="en-US" dirty="0"/>
          </a:p>
        </p:txBody>
      </p:sp>
      <p:sp>
        <p:nvSpPr>
          <p:cNvPr id="14" name="TextBox 13"/>
          <p:cNvSpPr txBox="1"/>
          <p:nvPr/>
        </p:nvSpPr>
        <p:spPr>
          <a:xfrm>
            <a:off x="164039" y="4022655"/>
            <a:ext cx="4006199" cy="738664"/>
          </a:xfrm>
          <a:prstGeom prst="rect">
            <a:avLst/>
          </a:prstGeom>
          <a:noFill/>
        </p:spPr>
        <p:txBody>
          <a:bodyPr wrap="square" rtlCol="0">
            <a:spAutoFit/>
          </a:bodyPr>
          <a:lstStyle/>
          <a:p>
            <a:r>
              <a:rPr lang="en-US" sz="1400" dirty="0" smtClean="0"/>
              <a:t>Traditional Tools wait until you have a problem, send you an alert and allow you to troubleshoot and fire fight AFTER you have a problem</a:t>
            </a:r>
            <a:endParaRPr lang="en-US" sz="1400" dirty="0"/>
          </a:p>
        </p:txBody>
      </p:sp>
      <p:sp>
        <p:nvSpPr>
          <p:cNvPr id="15" name="TextBox 14"/>
          <p:cNvSpPr txBox="1"/>
          <p:nvPr/>
        </p:nvSpPr>
        <p:spPr>
          <a:xfrm>
            <a:off x="4896797" y="3916325"/>
            <a:ext cx="4006199" cy="738664"/>
          </a:xfrm>
          <a:prstGeom prst="rect">
            <a:avLst/>
          </a:prstGeom>
          <a:noFill/>
        </p:spPr>
        <p:txBody>
          <a:bodyPr wrap="square" rtlCol="0">
            <a:spAutoFit/>
          </a:bodyPr>
          <a:lstStyle/>
          <a:p>
            <a:r>
              <a:rPr lang="en-US" sz="1400" dirty="0" smtClean="0"/>
              <a:t>Virtualization enabled us to prevent problems from happening. VMTurbo gives us the recommendations to make sure you do not leave an optimal state</a:t>
            </a:r>
            <a:endParaRPr lang="en-US" sz="1400" dirty="0"/>
          </a:p>
        </p:txBody>
      </p:sp>
      <p:pic>
        <p:nvPicPr>
          <p:cNvPr id="19" name="Picture 18"/>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graphicFrame>
        <p:nvGraphicFramePr>
          <p:cNvPr id="20" name="Diagram 19"/>
          <p:cNvGraphicFramePr/>
          <p:nvPr>
            <p:extLst/>
          </p:nvPr>
        </p:nvGraphicFramePr>
        <p:xfrm>
          <a:off x="5486400" y="707777"/>
          <a:ext cx="4142663" cy="27617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1" name="Straight Connector 20"/>
          <p:cNvCxnSpPr/>
          <p:nvPr/>
        </p:nvCxnSpPr>
        <p:spPr>
          <a:xfrm>
            <a:off x="4572000" y="1154735"/>
            <a:ext cx="0" cy="27241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2" name="Diagram 21"/>
          <p:cNvGraphicFramePr/>
          <p:nvPr>
            <p:extLst/>
          </p:nvPr>
        </p:nvGraphicFramePr>
        <p:xfrm>
          <a:off x="122297" y="1440485"/>
          <a:ext cx="3760590" cy="25070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3" name="Oval 22"/>
          <p:cNvSpPr/>
          <p:nvPr/>
        </p:nvSpPr>
        <p:spPr>
          <a:xfrm rot="20780319">
            <a:off x="586777" y="1710253"/>
            <a:ext cx="1182734" cy="23246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1493897" y="1360157"/>
            <a:ext cx="976351" cy="381015"/>
            <a:chOff x="4903470" y="819150"/>
            <a:chExt cx="3124200" cy="1219200"/>
          </a:xfrm>
        </p:grpSpPr>
        <p:sp>
          <p:nvSpPr>
            <p:cNvPr id="25" name="Oval 24"/>
            <p:cNvSpPr/>
            <p:nvPr/>
          </p:nvSpPr>
          <p:spPr>
            <a:xfrm>
              <a:off x="5589270" y="1428750"/>
              <a:ext cx="304800" cy="3048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5055870" y="1733550"/>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6151130" y="1733550"/>
              <a:ext cx="304800" cy="3048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884670" y="1428750"/>
              <a:ext cx="304800" cy="3048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a:off x="5284470" y="1428750"/>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5360670" y="1123950"/>
              <a:ext cx="304800" cy="3048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351270" y="1123950"/>
              <a:ext cx="304800" cy="3048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113270" y="1123950"/>
              <a:ext cx="304800" cy="3048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4903470" y="1123950"/>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817870" y="819150"/>
              <a:ext cx="304800" cy="3048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p:cNvPicPr>
            <a:picLocks noChangeAspect="1"/>
          </p:cNvPicPr>
          <p:nvPr/>
        </p:nvPicPr>
        <p:blipFill>
          <a:blip r:embed="rId13"/>
          <a:stretch>
            <a:fillRect/>
          </a:stretch>
        </p:blipFill>
        <p:spPr>
          <a:xfrm>
            <a:off x="2789297" y="2181861"/>
            <a:ext cx="714815" cy="378256"/>
          </a:xfrm>
          <a:prstGeom prst="rect">
            <a:avLst/>
          </a:prstGeom>
        </p:spPr>
      </p:pic>
      <p:pic>
        <p:nvPicPr>
          <p:cNvPr id="36" name="Picture 35"/>
          <p:cNvPicPr>
            <a:picLocks noChangeAspect="1"/>
          </p:cNvPicPr>
          <p:nvPr/>
        </p:nvPicPr>
        <p:blipFill>
          <a:blip r:embed="rId14"/>
          <a:stretch>
            <a:fillRect/>
          </a:stretch>
        </p:blipFill>
        <p:spPr>
          <a:xfrm>
            <a:off x="2416678" y="3203237"/>
            <a:ext cx="463899" cy="574445"/>
          </a:xfrm>
          <a:prstGeom prst="rect">
            <a:avLst/>
          </a:prstGeom>
        </p:spPr>
      </p:pic>
      <p:pic>
        <p:nvPicPr>
          <p:cNvPr id="37" name="Picture 36"/>
          <p:cNvPicPr>
            <a:picLocks noChangeAspect="1"/>
          </p:cNvPicPr>
          <p:nvPr/>
        </p:nvPicPr>
        <p:blipFill>
          <a:blip r:embed="rId15"/>
          <a:stretch>
            <a:fillRect/>
          </a:stretch>
        </p:blipFill>
        <p:spPr>
          <a:xfrm>
            <a:off x="1191838" y="3305412"/>
            <a:ext cx="346647" cy="545679"/>
          </a:xfrm>
          <a:prstGeom prst="rect">
            <a:avLst/>
          </a:prstGeom>
        </p:spPr>
      </p:pic>
      <p:pic>
        <p:nvPicPr>
          <p:cNvPr id="38" name="Picture 37"/>
          <p:cNvPicPr>
            <a:picLocks noChangeAspect="1"/>
          </p:cNvPicPr>
          <p:nvPr/>
        </p:nvPicPr>
        <p:blipFill>
          <a:blip r:embed="rId16"/>
          <a:stretch>
            <a:fillRect/>
          </a:stretch>
        </p:blipFill>
        <p:spPr>
          <a:xfrm>
            <a:off x="672786" y="2096827"/>
            <a:ext cx="399886" cy="601698"/>
          </a:xfrm>
          <a:prstGeom prst="rect">
            <a:avLst/>
          </a:prstGeom>
        </p:spPr>
      </p:pic>
      <p:sp>
        <p:nvSpPr>
          <p:cNvPr id="39" name="Oval 38"/>
          <p:cNvSpPr/>
          <p:nvPr/>
        </p:nvSpPr>
        <p:spPr>
          <a:xfrm rot="1502637">
            <a:off x="2286957" y="1802697"/>
            <a:ext cx="1161841" cy="23246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1499282" y="133350"/>
            <a:ext cx="1245021" cy="369332"/>
          </a:xfrm>
          <a:prstGeom prst="rect">
            <a:avLst/>
          </a:prstGeom>
          <a:noFill/>
        </p:spPr>
        <p:txBody>
          <a:bodyPr wrap="none" rtlCol="0">
            <a:spAutoFit/>
          </a:bodyPr>
          <a:lstStyle/>
          <a:p>
            <a:r>
              <a:rPr lang="en-US" dirty="0" smtClean="0"/>
              <a:t>Application</a:t>
            </a:r>
            <a:endParaRPr lang="en-US" dirty="0"/>
          </a:p>
        </p:txBody>
      </p:sp>
      <p:sp>
        <p:nvSpPr>
          <p:cNvPr id="41" name="TextBox 40"/>
          <p:cNvSpPr txBox="1"/>
          <p:nvPr/>
        </p:nvSpPr>
        <p:spPr>
          <a:xfrm>
            <a:off x="796290" y="133350"/>
            <a:ext cx="3235501" cy="369332"/>
          </a:xfrm>
          <a:prstGeom prst="rect">
            <a:avLst/>
          </a:prstGeom>
          <a:noFill/>
        </p:spPr>
        <p:txBody>
          <a:bodyPr wrap="none" rtlCol="0">
            <a:spAutoFit/>
          </a:bodyPr>
          <a:lstStyle/>
          <a:p>
            <a:r>
              <a:rPr lang="en-US" dirty="0" smtClean="0"/>
              <a:t>Assure                       Performance</a:t>
            </a:r>
            <a:endParaRPr lang="en-US" dirty="0"/>
          </a:p>
        </p:txBody>
      </p:sp>
      <p:cxnSp>
        <p:nvCxnSpPr>
          <p:cNvPr id="42" name="Straight Arrow Connector 41"/>
          <p:cNvCxnSpPr>
            <a:endCxn id="43" idx="1"/>
          </p:cNvCxnSpPr>
          <p:nvPr/>
        </p:nvCxnSpPr>
        <p:spPr>
          <a:xfrm>
            <a:off x="4031791" y="343208"/>
            <a:ext cx="916754"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948545" y="158542"/>
            <a:ext cx="1071255" cy="369332"/>
          </a:xfrm>
          <a:prstGeom prst="rect">
            <a:avLst/>
          </a:prstGeom>
          <a:noFill/>
        </p:spPr>
        <p:txBody>
          <a:bodyPr wrap="none" rtlCol="0">
            <a:spAutoFit/>
          </a:bodyPr>
          <a:lstStyle/>
          <a:p>
            <a:r>
              <a:rPr lang="en-US" dirty="0" smtClean="0"/>
              <a:t>Efficiency</a:t>
            </a:r>
            <a:endParaRPr lang="en-US" dirty="0"/>
          </a:p>
        </p:txBody>
      </p:sp>
      <p:sp>
        <p:nvSpPr>
          <p:cNvPr id="44" name="Pie 43"/>
          <p:cNvSpPr/>
          <p:nvPr/>
        </p:nvSpPr>
        <p:spPr>
          <a:xfrm rot="8078392">
            <a:off x="5933036" y="1794596"/>
            <a:ext cx="1650050" cy="1650050"/>
          </a:xfrm>
          <a:prstGeom prst="pie">
            <a:avLst>
              <a:gd name="adj1" fmla="val 12067968"/>
              <a:gd name="adj2" fmla="val 1206330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p:cNvSpPr txBox="1"/>
          <p:nvPr/>
        </p:nvSpPr>
        <p:spPr>
          <a:xfrm>
            <a:off x="6358869" y="1440485"/>
            <a:ext cx="805095" cy="369332"/>
          </a:xfrm>
          <a:prstGeom prst="rect">
            <a:avLst/>
          </a:prstGeom>
          <a:noFill/>
        </p:spPr>
        <p:txBody>
          <a:bodyPr wrap="square" rtlCol="0">
            <a:spAutoFit/>
          </a:bodyPr>
          <a:lstStyle/>
          <a:p>
            <a:r>
              <a:rPr lang="en-US" dirty="0" smtClean="0"/>
              <a:t>Define</a:t>
            </a:r>
            <a:endParaRPr lang="en-US" dirty="0"/>
          </a:p>
        </p:txBody>
      </p:sp>
      <p:sp>
        <p:nvSpPr>
          <p:cNvPr id="46" name="TextBox 45"/>
          <p:cNvSpPr txBox="1"/>
          <p:nvPr/>
        </p:nvSpPr>
        <p:spPr>
          <a:xfrm>
            <a:off x="7406150" y="3029333"/>
            <a:ext cx="805095" cy="369332"/>
          </a:xfrm>
          <a:prstGeom prst="rect">
            <a:avLst/>
          </a:prstGeom>
          <a:noFill/>
        </p:spPr>
        <p:txBody>
          <a:bodyPr wrap="square" rtlCol="0">
            <a:spAutoFit/>
          </a:bodyPr>
          <a:lstStyle/>
          <a:p>
            <a:r>
              <a:rPr lang="en-US" dirty="0" smtClean="0"/>
              <a:t>Drive</a:t>
            </a:r>
            <a:endParaRPr lang="en-US" dirty="0"/>
          </a:p>
        </p:txBody>
      </p:sp>
      <p:sp>
        <p:nvSpPr>
          <p:cNvPr id="47" name="TextBox 46"/>
          <p:cNvSpPr txBox="1"/>
          <p:nvPr/>
        </p:nvSpPr>
        <p:spPr>
          <a:xfrm>
            <a:off x="5257800" y="3029333"/>
            <a:ext cx="1031191" cy="369332"/>
          </a:xfrm>
          <a:prstGeom prst="rect">
            <a:avLst/>
          </a:prstGeom>
          <a:noFill/>
        </p:spPr>
        <p:txBody>
          <a:bodyPr wrap="square" rtlCol="0">
            <a:spAutoFit/>
          </a:bodyPr>
          <a:lstStyle/>
          <a:p>
            <a:r>
              <a:rPr lang="en-US" dirty="0" smtClean="0"/>
              <a:t>Control</a:t>
            </a:r>
            <a:endParaRPr lang="en-US" dirty="0"/>
          </a:p>
        </p:txBody>
      </p:sp>
      <p:sp>
        <p:nvSpPr>
          <p:cNvPr id="48" name="TextBox 47"/>
          <p:cNvSpPr txBox="1"/>
          <p:nvPr/>
        </p:nvSpPr>
        <p:spPr>
          <a:xfrm rot="16200000">
            <a:off x="4270509" y="168338"/>
            <a:ext cx="364202" cy="523220"/>
          </a:xfrm>
          <a:prstGeom prst="rect">
            <a:avLst/>
          </a:prstGeom>
          <a:noFill/>
        </p:spPr>
        <p:txBody>
          <a:bodyPr wrap="none" rtlCol="0">
            <a:spAutoFit/>
          </a:bodyPr>
          <a:lstStyle/>
          <a:p>
            <a:r>
              <a:rPr lang="en-US" sz="2800" dirty="0" smtClean="0"/>
              <a:t>&gt;</a:t>
            </a:r>
            <a:endParaRPr lang="en-US" sz="2800" dirty="0"/>
          </a:p>
        </p:txBody>
      </p:sp>
      <p:sp>
        <p:nvSpPr>
          <p:cNvPr id="49" name="Right Brace 48"/>
          <p:cNvSpPr/>
          <p:nvPr/>
        </p:nvSpPr>
        <p:spPr>
          <a:xfrm rot="5400000">
            <a:off x="3256743" y="-1897646"/>
            <a:ext cx="268315" cy="5105400"/>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2683831" y="819150"/>
            <a:ext cx="1430969" cy="369332"/>
          </a:xfrm>
          <a:prstGeom prst="rect">
            <a:avLst/>
          </a:prstGeom>
          <a:noFill/>
        </p:spPr>
        <p:txBody>
          <a:bodyPr wrap="none" rtlCol="0">
            <a:spAutoFit/>
          </a:bodyPr>
          <a:lstStyle/>
          <a:p>
            <a:r>
              <a:rPr lang="en-US" dirty="0" smtClean="0"/>
              <a:t>Desired State</a:t>
            </a:r>
            <a:endParaRPr lang="en-US" dirty="0"/>
          </a:p>
        </p:txBody>
      </p:sp>
      <p:grpSp>
        <p:nvGrpSpPr>
          <p:cNvPr id="51" name="Group 50"/>
          <p:cNvGrpSpPr/>
          <p:nvPr/>
        </p:nvGrpSpPr>
        <p:grpSpPr>
          <a:xfrm>
            <a:off x="1089877" y="1798465"/>
            <a:ext cx="1650213" cy="1626387"/>
            <a:chOff x="586580" y="1405730"/>
            <a:chExt cx="1650213" cy="1626387"/>
          </a:xfrm>
        </p:grpSpPr>
        <p:sp>
          <p:nvSpPr>
            <p:cNvPr id="52" name="Pie 51"/>
            <p:cNvSpPr/>
            <p:nvPr/>
          </p:nvSpPr>
          <p:spPr>
            <a:xfrm>
              <a:off x="586580" y="1405730"/>
              <a:ext cx="1600200" cy="1600200"/>
            </a:xfrm>
            <a:prstGeom prst="pie">
              <a:avLst>
                <a:gd name="adj1" fmla="val 6390281"/>
                <a:gd name="adj2" fmla="val 1465237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Pie 52"/>
            <p:cNvSpPr/>
            <p:nvPr/>
          </p:nvSpPr>
          <p:spPr>
            <a:xfrm rot="8078392">
              <a:off x="636190" y="1405731"/>
              <a:ext cx="1600200" cy="1600200"/>
            </a:xfrm>
            <a:prstGeom prst="pie">
              <a:avLst>
                <a:gd name="adj1" fmla="val 6608422"/>
                <a:gd name="adj2" fmla="val 12036242"/>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Pie 53"/>
            <p:cNvSpPr/>
            <p:nvPr/>
          </p:nvSpPr>
          <p:spPr>
            <a:xfrm rot="13594256">
              <a:off x="636593" y="1431917"/>
              <a:ext cx="1600200" cy="1600200"/>
            </a:xfrm>
            <a:prstGeom prst="pie">
              <a:avLst>
                <a:gd name="adj1" fmla="val 6654675"/>
                <a:gd name="adj2" fmla="val 1444439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5" name="Rectangle 54"/>
          <p:cNvSpPr/>
          <p:nvPr/>
        </p:nvSpPr>
        <p:spPr>
          <a:xfrm>
            <a:off x="0" y="5010150"/>
            <a:ext cx="9144000" cy="1333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29332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40653854"/>
              </p:ext>
            </p:extLst>
          </p:nvPr>
        </p:nvGraphicFramePr>
        <p:xfrm>
          <a:off x="143508" y="56047"/>
          <a:ext cx="6804756" cy="4614765"/>
        </p:xfrm>
        <a:graphic>
          <a:graphicData uri="http://schemas.openxmlformats.org/drawingml/2006/table">
            <a:tbl>
              <a:tblPr firstRow="1" bandRow="1">
                <a:tableStyleId>{5C22544A-7EE6-4342-B048-85BDC9FD1C3A}</a:tableStyleId>
              </a:tblPr>
              <a:tblGrid>
                <a:gridCol w="4497055"/>
                <a:gridCol w="1183437"/>
                <a:gridCol w="1124264"/>
              </a:tblGrid>
              <a:tr h="267673">
                <a:tc>
                  <a:txBody>
                    <a:bodyPr/>
                    <a:lstStyle/>
                    <a:p>
                      <a:pPr marL="0" marR="0" algn="l" defTabSz="685800" rtl="0" eaLnBrk="1" latinLnBrk="0" hangingPunct="1">
                        <a:lnSpc>
                          <a:spcPct val="107000"/>
                        </a:lnSpc>
                        <a:spcBef>
                          <a:spcPts val="0"/>
                        </a:spcBef>
                        <a:spcAft>
                          <a:spcPts val="0"/>
                        </a:spcAft>
                      </a:pPr>
                      <a:endParaRPr lang="en-US" sz="800" b="1" kern="1200" dirty="0">
                        <a:solidFill>
                          <a:schemeClr val="dk1"/>
                        </a:solidFill>
                        <a:effectLst/>
                        <a:latin typeface="TimesNewRomanPS-BoldMT"/>
                        <a:ea typeface="Calibri" panose="020F0502020204030204" pitchFamily="34" charset="0"/>
                        <a:cs typeface="TimesNewRomanPS-BoldMT"/>
                      </a:endParaRPr>
                    </a:p>
                  </a:txBody>
                  <a:tcPr/>
                </a:tc>
                <a:tc>
                  <a:txBody>
                    <a:bodyPr/>
                    <a:lstStyle/>
                    <a:p>
                      <a:r>
                        <a:rPr lang="en-US" dirty="0" smtClean="0"/>
                        <a:t>VMTurbo</a:t>
                      </a:r>
                      <a:endParaRPr lang="en-US" dirty="0"/>
                    </a:p>
                  </a:txBody>
                  <a:tcPr/>
                </a:tc>
                <a:tc>
                  <a:txBody>
                    <a:bodyPr/>
                    <a:lstStyle/>
                    <a:p>
                      <a:r>
                        <a:rPr lang="en-US" dirty="0" err="1" smtClean="0"/>
                        <a:t>vRealize</a:t>
                      </a:r>
                      <a:endParaRPr lang="en-US" dirty="0"/>
                    </a:p>
                  </a:txBody>
                  <a:tcPr/>
                </a:tc>
              </a:tr>
              <a:tr h="146877">
                <a:tc>
                  <a:txBody>
                    <a:bodyPr/>
                    <a:lstStyle/>
                    <a:p>
                      <a:pPr marL="0" marR="0">
                        <a:lnSpc>
                          <a:spcPct val="107000"/>
                        </a:lnSpc>
                        <a:spcBef>
                          <a:spcPts val="0"/>
                        </a:spcBef>
                        <a:spcAft>
                          <a:spcPts val="0"/>
                        </a:spcAft>
                      </a:pPr>
                      <a:r>
                        <a:rPr lang="en-US" sz="1000" b="1" dirty="0">
                          <a:effectLst/>
                          <a:latin typeface="TimesNewRomanPS-BoldMT"/>
                          <a:ea typeface="Calibri" panose="020F0502020204030204" pitchFamily="34" charset="0"/>
                          <a:cs typeface="TimesNewRomanPS-BoldMT"/>
                        </a:rPr>
                        <a:t>Operations and Control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BoldMT"/>
                          <a:ea typeface="Calibri" panose="020F0502020204030204" pitchFamily="34" charset="0"/>
                          <a:cs typeface="TimesNewRomanPS-BoldM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a:effectLst/>
                          <a:latin typeface="TimesNewRomanPS-BoldMT"/>
                          <a:ea typeface="Calibri" panose="020F0502020204030204" pitchFamily="34" charset="0"/>
                          <a:cs typeface="TimesNewRomanPS-BoldM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4355">
                <a:tc>
                  <a:txBody>
                    <a:bodyPr/>
                    <a:lstStyle/>
                    <a:p>
                      <a:pPr marL="0" marR="0">
                        <a:lnSpc>
                          <a:spcPct val="107000"/>
                        </a:lnSpc>
                        <a:spcBef>
                          <a:spcPts val="0"/>
                        </a:spcBef>
                        <a:spcAft>
                          <a:spcPts val="0"/>
                        </a:spcAft>
                      </a:pPr>
                      <a:r>
                        <a:rPr lang="en-US" sz="900" dirty="0">
                          <a:effectLst/>
                          <a:latin typeface="TimesNewRomanPSMT"/>
                          <a:ea typeface="Calibri" panose="020F0502020204030204" pitchFamily="34" charset="0"/>
                          <a:cs typeface="TimesNewRomanPSMT"/>
                        </a:rPr>
                        <a:t>Continuously drives actions across the IT stack to control the environment in the desired state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000" b="1" dirty="0" smtClean="0">
                          <a:effectLst/>
                          <a:latin typeface="TimesNewRomanPSMT"/>
                          <a:ea typeface="Calibri" panose="020F0502020204030204" pitchFamily="34" charset="0"/>
                          <a:cs typeface="TimesNewRomanPSMT"/>
                        </a:rPr>
                        <a:t>Yes</a:t>
                      </a:r>
                    </a:p>
                  </a:txBody>
                  <a:tcPr marL="68580" marR="68580" marT="0" marB="0"/>
                </a:tc>
                <a:tc>
                  <a:txBody>
                    <a:bodyPr/>
                    <a:lstStyle/>
                    <a:p>
                      <a:pPr marL="0" marR="0">
                        <a:lnSpc>
                          <a:spcPct val="107000"/>
                        </a:lnSpc>
                        <a:spcBef>
                          <a:spcPts val="0"/>
                        </a:spcBef>
                        <a:spcAft>
                          <a:spcPts val="0"/>
                        </a:spcAft>
                      </a:pPr>
                      <a:r>
                        <a:rPr lang="en-US" sz="1000" b="1" dirty="0" smtClean="0">
                          <a:effectLst/>
                          <a:latin typeface="TimesNewRomanPSMT"/>
                          <a:ea typeface="Calibri" panose="020F0502020204030204" pitchFamily="34" charset="0"/>
                          <a:cs typeface="TimesNewRomanPSMT"/>
                        </a:rPr>
                        <a:t>No</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16003">
                <a:tc>
                  <a:txBody>
                    <a:bodyPr/>
                    <a:lstStyle/>
                    <a:p>
                      <a:pPr marL="0" marR="0">
                        <a:lnSpc>
                          <a:spcPct val="107000"/>
                        </a:lnSpc>
                        <a:spcBef>
                          <a:spcPts val="0"/>
                        </a:spcBef>
                        <a:spcAft>
                          <a:spcPts val="0"/>
                        </a:spcAft>
                      </a:pPr>
                      <a:r>
                        <a:rPr lang="en-US" sz="900" dirty="0">
                          <a:effectLst/>
                          <a:latin typeface="TimesNewRomanPSMT"/>
                          <a:ea typeface="Calibri" panose="020F0502020204030204" pitchFamily="34" charset="0"/>
                          <a:cs typeface="TimesNewRomanPSMT"/>
                        </a:rPr>
                        <a:t>Continuously drives actions across the IT stack to assure application performance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000" b="1" dirty="0" smtClean="0">
                          <a:effectLst/>
                          <a:latin typeface="TimesNewRomanPSMT"/>
                          <a:ea typeface="Calibri" panose="020F0502020204030204" pitchFamily="34" charset="0"/>
                          <a:cs typeface="TimesNewRomanPSMT"/>
                        </a:rPr>
                        <a:t>Yes</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l" defTabSz="685800" rtl="0" eaLnBrk="1" fontAlgn="auto" latinLnBrk="0" hangingPunct="1">
                        <a:lnSpc>
                          <a:spcPct val="107000"/>
                        </a:lnSpc>
                        <a:spcBef>
                          <a:spcPts val="0"/>
                        </a:spcBef>
                        <a:spcAft>
                          <a:spcPts val="0"/>
                        </a:spcAft>
                        <a:buClrTx/>
                        <a:buSzTx/>
                        <a:buFontTx/>
                        <a:buNone/>
                        <a:tabLst/>
                        <a:defRPr/>
                      </a:pPr>
                      <a:r>
                        <a:rPr lang="en-US" sz="1000" b="1" dirty="0" smtClean="0">
                          <a:effectLst/>
                          <a:latin typeface="TimesNewRomanPSMT"/>
                          <a:ea typeface="Calibri" panose="020F0502020204030204" pitchFamily="34" charset="0"/>
                          <a:cs typeface="TimesNewRomanPSMT"/>
                        </a:rPr>
                        <a:t>No</a:t>
                      </a:r>
                      <a:endParaRPr lang="en-US" sz="1000" b="1"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68685">
                <a:tc>
                  <a:txBody>
                    <a:bodyPr/>
                    <a:lstStyle/>
                    <a:p>
                      <a:pPr marL="0" marR="0">
                        <a:lnSpc>
                          <a:spcPct val="107000"/>
                        </a:lnSpc>
                        <a:spcBef>
                          <a:spcPts val="0"/>
                        </a:spcBef>
                        <a:spcAft>
                          <a:spcPts val="0"/>
                        </a:spcAft>
                      </a:pPr>
                      <a:r>
                        <a:rPr lang="en-US" sz="900">
                          <a:effectLst/>
                          <a:latin typeface="TimesNewRomanPSMT"/>
                          <a:ea typeface="Calibri" panose="020F0502020204030204" pitchFamily="34" charset="0"/>
                          <a:cs typeface="TimesNewRomanPSMT"/>
                        </a:rPr>
                        <a:t>Continuously drives actions across the IT stack to maximize resource utilization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000" b="1" dirty="0" smtClean="0">
                          <a:effectLst/>
                          <a:latin typeface="TimesNewRomanPSMT"/>
                          <a:ea typeface="Calibri" panose="020F0502020204030204" pitchFamily="34" charset="0"/>
                          <a:cs typeface="TimesNewRomanPSMT"/>
                        </a:rPr>
                        <a:t>Yes</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l" defTabSz="685800" rtl="0" eaLnBrk="1" fontAlgn="auto" latinLnBrk="0" hangingPunct="1">
                        <a:lnSpc>
                          <a:spcPct val="107000"/>
                        </a:lnSpc>
                        <a:spcBef>
                          <a:spcPts val="0"/>
                        </a:spcBef>
                        <a:spcAft>
                          <a:spcPts val="0"/>
                        </a:spcAft>
                        <a:buClrTx/>
                        <a:buSzTx/>
                        <a:buFontTx/>
                        <a:buNone/>
                        <a:tabLst/>
                        <a:defRPr/>
                      </a:pPr>
                      <a:r>
                        <a:rPr lang="en-US" sz="1000" b="1" dirty="0" smtClean="0">
                          <a:effectLst/>
                          <a:latin typeface="TimesNewRomanPSMT"/>
                          <a:ea typeface="Calibri" panose="020F0502020204030204" pitchFamily="34" charset="0"/>
                          <a:cs typeface="TimesNewRomanPSMT"/>
                        </a:rPr>
                        <a:t>No</a:t>
                      </a:r>
                      <a:endParaRPr lang="en-US" sz="1000" b="1"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61576">
                <a:tc>
                  <a:txBody>
                    <a:bodyPr/>
                    <a:lstStyle/>
                    <a:p>
                      <a:pPr marL="0" marR="0">
                        <a:lnSpc>
                          <a:spcPct val="107000"/>
                        </a:lnSpc>
                        <a:spcBef>
                          <a:spcPts val="0"/>
                        </a:spcBef>
                        <a:spcAft>
                          <a:spcPts val="0"/>
                        </a:spcAft>
                      </a:pPr>
                      <a:r>
                        <a:rPr lang="en-US" sz="900" dirty="0">
                          <a:effectLst/>
                          <a:latin typeface="TimesNewRomanPSMT"/>
                          <a:ea typeface="Calibri" panose="020F0502020204030204" pitchFamily="34" charset="0"/>
                          <a:cs typeface="TimesNewRomanPSMT"/>
                        </a:rPr>
                        <a:t>Continuously adapts to workload demand fluctuations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000" b="1" dirty="0" smtClean="0">
                          <a:effectLst/>
                          <a:latin typeface="TimesNewRomanPSMT"/>
                          <a:ea typeface="Calibri" panose="020F0502020204030204" pitchFamily="34" charset="0"/>
                          <a:cs typeface="TimesNewRomanPSMT"/>
                        </a:rPr>
                        <a:t>Yes</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l" defTabSz="685800" rtl="0" eaLnBrk="1" fontAlgn="auto" latinLnBrk="0" hangingPunct="1">
                        <a:lnSpc>
                          <a:spcPct val="107000"/>
                        </a:lnSpc>
                        <a:spcBef>
                          <a:spcPts val="0"/>
                        </a:spcBef>
                        <a:spcAft>
                          <a:spcPts val="0"/>
                        </a:spcAft>
                        <a:buClrTx/>
                        <a:buSzTx/>
                        <a:buFontTx/>
                        <a:buNone/>
                        <a:tabLst/>
                        <a:defRPr/>
                      </a:pPr>
                      <a:r>
                        <a:rPr lang="en-US" sz="1000" b="1" dirty="0" smtClean="0">
                          <a:effectLst/>
                          <a:latin typeface="TimesNewRomanPSMT"/>
                          <a:ea typeface="Calibri" panose="020F0502020204030204" pitchFamily="34" charset="0"/>
                          <a:cs typeface="TimesNewRomanPSMT"/>
                        </a:rPr>
                        <a:t>No</a:t>
                      </a:r>
                      <a:endParaRPr lang="en-US" sz="1000" b="1"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66608">
                <a:tc>
                  <a:txBody>
                    <a:bodyPr/>
                    <a:lstStyle/>
                    <a:p>
                      <a:pPr marL="0" marR="0">
                        <a:lnSpc>
                          <a:spcPct val="107000"/>
                        </a:lnSpc>
                        <a:spcBef>
                          <a:spcPts val="0"/>
                        </a:spcBef>
                        <a:spcAft>
                          <a:spcPts val="0"/>
                        </a:spcAft>
                      </a:pPr>
                      <a:r>
                        <a:rPr lang="en-US" sz="900">
                          <a:effectLst/>
                          <a:latin typeface="TimesNewRomanPSMT"/>
                          <a:ea typeface="Calibri" panose="020F0502020204030204" pitchFamily="34" charset="0"/>
                          <a:cs typeface="TimesNewRomanPSMT"/>
                        </a:rPr>
                        <a:t>Continuously adapts to infrastructure and workload dependency changes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000" b="1" dirty="0" smtClean="0">
                          <a:effectLst/>
                          <a:latin typeface="TimesNewRomanPSMT"/>
                          <a:ea typeface="Calibri" panose="020F0502020204030204" pitchFamily="34" charset="0"/>
                          <a:cs typeface="TimesNewRomanPSMT"/>
                        </a:rPr>
                        <a:t>Yes</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smtClean="0">
                          <a:effectLst/>
                          <a:latin typeface="TimesNewRomanPSMT"/>
                          <a:ea typeface="Calibri" panose="020F0502020204030204" pitchFamily="34" charset="0"/>
                          <a:cs typeface="TimesNewRomanPSMT"/>
                        </a:rPr>
                        <a:t>No</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61576">
                <a:tc>
                  <a:txBody>
                    <a:bodyPr/>
                    <a:lstStyle/>
                    <a:p>
                      <a:pPr marL="0" marR="0">
                        <a:lnSpc>
                          <a:spcPct val="107000"/>
                        </a:lnSpc>
                        <a:spcBef>
                          <a:spcPts val="0"/>
                        </a:spcBef>
                        <a:spcAft>
                          <a:spcPts val="0"/>
                        </a:spcAft>
                      </a:pPr>
                      <a:r>
                        <a:rPr lang="en-US" sz="900">
                          <a:effectLst/>
                          <a:latin typeface="TimesNewRomanPSMT"/>
                          <a:ea typeface="Calibri" panose="020F0502020204030204" pitchFamily="34" charset="0"/>
                          <a:cs typeface="TimesNewRomanPSMT"/>
                        </a:rPr>
                        <a:t>Configurable service priorities and infrastructure cost policies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000" b="1" dirty="0" smtClean="0">
                          <a:effectLst/>
                          <a:latin typeface="TimesNewRomanPSMT"/>
                          <a:ea typeface="Calibri" panose="020F0502020204030204" pitchFamily="34" charset="0"/>
                          <a:cs typeface="TimesNewRomanPSMT"/>
                        </a:rPr>
                        <a:t>Yes</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smtClean="0">
                          <a:effectLst/>
                          <a:latin typeface="TimesNewRomanPSMT"/>
                          <a:ea typeface="Calibri" panose="020F0502020204030204" pitchFamily="34" charset="0"/>
                          <a:cs typeface="TimesNewRomanPSMT"/>
                        </a:rPr>
                        <a:t>No</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61576">
                <a:tc>
                  <a:txBody>
                    <a:bodyPr/>
                    <a:lstStyle/>
                    <a:p>
                      <a:pPr marL="0" marR="0">
                        <a:lnSpc>
                          <a:spcPct val="107000"/>
                        </a:lnSpc>
                        <a:spcBef>
                          <a:spcPts val="0"/>
                        </a:spcBef>
                        <a:spcAft>
                          <a:spcPts val="0"/>
                        </a:spcAft>
                      </a:pPr>
                      <a:r>
                        <a:rPr lang="en-US" sz="900" dirty="0">
                          <a:effectLst/>
                          <a:latin typeface="TimesNewRomanPSMT"/>
                          <a:ea typeface="Calibri" panose="020F0502020204030204" pitchFamily="34" charset="0"/>
                          <a:cs typeface="TimesNewRomanPSMT"/>
                        </a:rPr>
                        <a:t>Configurable policies controlling real time action execution</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000" b="1" dirty="0" smtClean="0">
                          <a:effectLst/>
                          <a:latin typeface="TimesNewRomanPSMT"/>
                          <a:ea typeface="Calibri" panose="020F0502020204030204" pitchFamily="34" charset="0"/>
                          <a:cs typeface="TimesNewRomanPSMT"/>
                        </a:rPr>
                        <a:t>Yes</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smtClean="0">
                          <a:effectLst/>
                          <a:latin typeface="TimesNewRomanPSMT"/>
                          <a:ea typeface="Calibri" panose="020F0502020204030204" pitchFamily="34" charset="0"/>
                          <a:cs typeface="TimesNewRomanPSMT"/>
                        </a:rPr>
                        <a:t>No</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46877">
                <a:tc>
                  <a:txBody>
                    <a:bodyPr/>
                    <a:lstStyle/>
                    <a:p>
                      <a:pPr marL="0" marR="0">
                        <a:lnSpc>
                          <a:spcPct val="107000"/>
                        </a:lnSpc>
                        <a:spcBef>
                          <a:spcPts val="0"/>
                        </a:spcBef>
                        <a:spcAft>
                          <a:spcPts val="0"/>
                        </a:spcAft>
                      </a:pPr>
                      <a:r>
                        <a:rPr lang="en-US" sz="1000" b="1">
                          <a:effectLst/>
                          <a:latin typeface="TimesNewRomanPS-BoldMT"/>
                          <a:ea typeface="Calibri" panose="020F0502020204030204" pitchFamily="34" charset="0"/>
                          <a:cs typeface="TimesNewRomanPS-BoldMT"/>
                        </a:rPr>
                        <a:t>Deployment and On Boarding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BoldMT"/>
                          <a:ea typeface="Calibri" panose="020F0502020204030204" pitchFamily="34" charset="0"/>
                          <a:cs typeface="TimesNewRomanPS-BoldMT"/>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l" defTabSz="685800" rtl="0" eaLnBrk="1" fontAlgn="auto" latinLnBrk="0" hangingPunct="1">
                        <a:lnSpc>
                          <a:spcPct val="107000"/>
                        </a:lnSpc>
                        <a:spcBef>
                          <a:spcPts val="0"/>
                        </a:spcBef>
                        <a:spcAft>
                          <a:spcPts val="0"/>
                        </a:spcAft>
                        <a:buClrTx/>
                        <a:buSzTx/>
                        <a:buFontTx/>
                        <a:buNone/>
                        <a:tabLst/>
                        <a:defRPr/>
                      </a:pP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32110">
                <a:tc>
                  <a:txBody>
                    <a:bodyPr/>
                    <a:lstStyle/>
                    <a:p>
                      <a:pPr marL="0" marR="0">
                        <a:lnSpc>
                          <a:spcPct val="107000"/>
                        </a:lnSpc>
                        <a:spcBef>
                          <a:spcPts val="0"/>
                        </a:spcBef>
                        <a:spcAft>
                          <a:spcPts val="0"/>
                        </a:spcAft>
                      </a:pPr>
                      <a:r>
                        <a:rPr lang="en-US" sz="900" dirty="0">
                          <a:effectLst/>
                          <a:latin typeface="TimesNewRomanPSMT"/>
                          <a:ea typeface="Calibri" panose="020F0502020204030204" pitchFamily="34" charset="0"/>
                          <a:cs typeface="TimesNewRomanPSMT"/>
                        </a:rPr>
                        <a:t>Controls the environment in the desired state to support workload deployment</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000" b="1" dirty="0" smtClean="0">
                          <a:effectLst/>
                          <a:latin typeface="TimesNewRomanPSMT"/>
                          <a:ea typeface="Calibri" panose="020F0502020204030204" pitchFamily="34" charset="0"/>
                          <a:cs typeface="TimesNewRomanPSMT"/>
                        </a:rPr>
                        <a:t>Yes</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l" defTabSz="685800" rtl="0" eaLnBrk="1" fontAlgn="auto" latinLnBrk="0" hangingPunct="1">
                        <a:lnSpc>
                          <a:spcPct val="107000"/>
                        </a:lnSpc>
                        <a:spcBef>
                          <a:spcPts val="0"/>
                        </a:spcBef>
                        <a:spcAft>
                          <a:spcPts val="0"/>
                        </a:spcAft>
                        <a:buClrTx/>
                        <a:buSzTx/>
                        <a:buFontTx/>
                        <a:buNone/>
                        <a:tabLst/>
                        <a:defRPr/>
                      </a:pPr>
                      <a:r>
                        <a:rPr lang="en-US" sz="1000" b="1" dirty="0" smtClean="0">
                          <a:effectLst/>
                          <a:latin typeface="TimesNewRomanPSMT"/>
                          <a:ea typeface="Calibri" panose="020F0502020204030204" pitchFamily="34" charset="0"/>
                          <a:cs typeface="TimesNewRomanPSMT"/>
                        </a:rPr>
                        <a:t>No</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61576">
                <a:tc>
                  <a:txBody>
                    <a:bodyPr/>
                    <a:lstStyle/>
                    <a:p>
                      <a:pPr marL="0" marR="0">
                        <a:lnSpc>
                          <a:spcPct val="107000"/>
                        </a:lnSpc>
                        <a:spcBef>
                          <a:spcPts val="0"/>
                        </a:spcBef>
                        <a:spcAft>
                          <a:spcPts val="0"/>
                        </a:spcAft>
                      </a:pPr>
                      <a:r>
                        <a:rPr lang="en-US" sz="900">
                          <a:effectLst/>
                          <a:latin typeface="TimesNewRomanPSMT"/>
                          <a:ea typeface="Calibri" panose="020F0502020204030204" pitchFamily="34" charset="0"/>
                          <a:cs typeface="TimesNewRomanPSMT"/>
                        </a:rPr>
                        <a:t>Cross hypervisor, data center and cloud deployment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000" b="1" dirty="0" smtClean="0">
                          <a:effectLst/>
                          <a:latin typeface="TimesNewRomanPSMT"/>
                          <a:ea typeface="Calibri" panose="020F0502020204030204" pitchFamily="34" charset="0"/>
                          <a:cs typeface="TimesNewRomanPSMT"/>
                        </a:rPr>
                        <a:t>Yes</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l" defTabSz="685800" rtl="0" eaLnBrk="1" fontAlgn="auto" latinLnBrk="0" hangingPunct="1">
                        <a:lnSpc>
                          <a:spcPct val="107000"/>
                        </a:lnSpc>
                        <a:spcBef>
                          <a:spcPts val="0"/>
                        </a:spcBef>
                        <a:spcAft>
                          <a:spcPts val="0"/>
                        </a:spcAft>
                        <a:buClrTx/>
                        <a:buSzTx/>
                        <a:buFontTx/>
                        <a:buNone/>
                        <a:tabLst/>
                        <a:defRPr/>
                      </a:pPr>
                      <a:r>
                        <a:rPr lang="en-US" sz="1000" b="1" dirty="0" smtClean="0">
                          <a:effectLst/>
                          <a:latin typeface="TimesNewRomanPSMT"/>
                          <a:ea typeface="Calibri" panose="020F0502020204030204" pitchFamily="34" charset="0"/>
                          <a:cs typeface="Times New Roman" panose="02020603050405020304" pitchFamily="18" charset="0"/>
                        </a:rPr>
                        <a:t>No</a:t>
                      </a:r>
                      <a:endParaRPr lang="en-US" sz="1000" b="1"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66608">
                <a:tc>
                  <a:txBody>
                    <a:bodyPr/>
                    <a:lstStyle/>
                    <a:p>
                      <a:pPr marL="0" marR="0">
                        <a:lnSpc>
                          <a:spcPct val="107000"/>
                        </a:lnSpc>
                        <a:spcBef>
                          <a:spcPts val="0"/>
                        </a:spcBef>
                        <a:spcAft>
                          <a:spcPts val="0"/>
                        </a:spcAft>
                      </a:pPr>
                      <a:r>
                        <a:rPr lang="en-US" sz="900" dirty="0">
                          <a:effectLst/>
                          <a:latin typeface="TimesNewRomanPSMT"/>
                          <a:ea typeface="Calibri" panose="020F0502020204030204" pitchFamily="34" charset="0"/>
                          <a:cs typeface="TimesNewRomanPSMT"/>
                        </a:rPr>
                        <a:t>Detailed resource provisioning and workload placement action plans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000" b="1" dirty="0" smtClean="0">
                          <a:effectLst/>
                          <a:latin typeface="TimesNewRomanPSMT"/>
                          <a:ea typeface="Calibri" panose="020F0502020204030204" pitchFamily="34" charset="0"/>
                          <a:cs typeface="TimesNewRomanPSMT"/>
                        </a:rPr>
                        <a:t>Yes</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smtClean="0">
                          <a:effectLst/>
                          <a:latin typeface="TimesNewRomanPSMT"/>
                          <a:ea typeface="Calibri" panose="020F0502020204030204" pitchFamily="34" charset="0"/>
                          <a:cs typeface="Times New Roman" panose="02020603050405020304" pitchFamily="18" charset="0"/>
                        </a:rPr>
                        <a:t>No</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4355">
                <a:tc>
                  <a:txBody>
                    <a:bodyPr/>
                    <a:lstStyle/>
                    <a:p>
                      <a:pPr marL="0" marR="0">
                        <a:lnSpc>
                          <a:spcPct val="107000"/>
                        </a:lnSpc>
                        <a:spcBef>
                          <a:spcPts val="0"/>
                        </a:spcBef>
                        <a:spcAft>
                          <a:spcPts val="0"/>
                        </a:spcAft>
                      </a:pPr>
                      <a:r>
                        <a:rPr lang="en-US" sz="900" dirty="0">
                          <a:effectLst/>
                          <a:latin typeface="TimesNewRomanPSMT"/>
                          <a:ea typeface="Calibri" panose="020F0502020204030204" pitchFamily="34" charset="0"/>
                          <a:cs typeface="TimesNewRomanPSMT"/>
                        </a:rPr>
                        <a:t>Intelligent workload placement decisions via workflow integration with 3rd party tools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000" b="1" dirty="0" smtClean="0">
                          <a:effectLst/>
                          <a:latin typeface="TimesNewRomanPSMT"/>
                          <a:ea typeface="Calibri" panose="020F0502020204030204" pitchFamily="34" charset="0"/>
                          <a:cs typeface="TimesNewRomanPSMT"/>
                        </a:rPr>
                        <a:t>Yes</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l" defTabSz="685800" rtl="0" eaLnBrk="1" fontAlgn="auto" latinLnBrk="0" hangingPunct="1">
                        <a:lnSpc>
                          <a:spcPct val="107000"/>
                        </a:lnSpc>
                        <a:spcBef>
                          <a:spcPts val="0"/>
                        </a:spcBef>
                        <a:spcAft>
                          <a:spcPts val="0"/>
                        </a:spcAft>
                        <a:buClrTx/>
                        <a:buSzTx/>
                        <a:buFontTx/>
                        <a:buNone/>
                        <a:tabLst/>
                        <a:defRPr/>
                      </a:pPr>
                      <a:r>
                        <a:rPr lang="en-US" sz="1000" b="1" dirty="0" smtClean="0">
                          <a:effectLst/>
                          <a:latin typeface="TimesNewRomanPSMT"/>
                          <a:ea typeface="Calibri" panose="020F0502020204030204" pitchFamily="34" charset="0"/>
                          <a:cs typeface="TimesNewRomanPSMT"/>
                        </a:rPr>
                        <a:t>No</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46877">
                <a:tc>
                  <a:txBody>
                    <a:bodyPr/>
                    <a:lstStyle/>
                    <a:p>
                      <a:pPr marL="0" marR="0">
                        <a:lnSpc>
                          <a:spcPct val="107000"/>
                        </a:lnSpc>
                        <a:spcBef>
                          <a:spcPts val="0"/>
                        </a:spcBef>
                        <a:spcAft>
                          <a:spcPts val="0"/>
                        </a:spcAft>
                      </a:pPr>
                      <a:r>
                        <a:rPr lang="en-US" sz="1000" b="1" dirty="0">
                          <a:effectLst/>
                          <a:latin typeface="TimesNewRomanPS-BoldMT"/>
                          <a:ea typeface="Calibri" panose="020F0502020204030204" pitchFamily="34" charset="0"/>
                          <a:cs typeface="TimesNewRomanPS-BoldMT"/>
                        </a:rPr>
                        <a:t>Rapid Capacity Management &amp; Planning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a:effectLst/>
                          <a:latin typeface="TimesNewRomanPS-BoldMT"/>
                          <a:ea typeface="Calibri" panose="020F0502020204030204" pitchFamily="34" charset="0"/>
                          <a:cs typeface="TimesNewRomanPS-BoldMT"/>
                        </a:rPr>
                        <a:t> </a:t>
                      </a:r>
                      <a:endParaRPr lang="en-US" sz="1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BoldMT"/>
                          <a:ea typeface="Calibri" panose="020F0502020204030204" pitchFamily="34" charset="0"/>
                          <a:cs typeface="TimesNewRomanPS-BoldMT"/>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4355">
                <a:tc>
                  <a:txBody>
                    <a:bodyPr/>
                    <a:lstStyle/>
                    <a:p>
                      <a:pPr marL="0" marR="0">
                        <a:lnSpc>
                          <a:spcPct val="107000"/>
                        </a:lnSpc>
                        <a:spcBef>
                          <a:spcPts val="0"/>
                        </a:spcBef>
                        <a:spcAft>
                          <a:spcPts val="0"/>
                        </a:spcAft>
                      </a:pPr>
                      <a:r>
                        <a:rPr lang="en-US" sz="900" dirty="0">
                          <a:effectLst/>
                          <a:latin typeface="TimesNewRomanPSMT"/>
                          <a:ea typeface="Calibri" panose="020F0502020204030204" pitchFamily="34" charset="0"/>
                          <a:cs typeface="TimesNewRomanPSMT"/>
                        </a:rPr>
                        <a:t>Controls the environment in the desired state to support future workload growth</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000" b="1" dirty="0" smtClean="0">
                          <a:effectLst/>
                          <a:latin typeface="TimesNewRomanPSMT"/>
                          <a:ea typeface="Calibri" panose="020F0502020204030204" pitchFamily="34" charset="0"/>
                          <a:cs typeface="TimesNewRomanPSMT"/>
                        </a:rPr>
                        <a:t>Yes</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l" defTabSz="685800" rtl="0" eaLnBrk="1" fontAlgn="auto" latinLnBrk="0" hangingPunct="1">
                        <a:lnSpc>
                          <a:spcPct val="107000"/>
                        </a:lnSpc>
                        <a:spcBef>
                          <a:spcPts val="0"/>
                        </a:spcBef>
                        <a:spcAft>
                          <a:spcPts val="0"/>
                        </a:spcAft>
                        <a:buClrTx/>
                        <a:buSzTx/>
                        <a:buFontTx/>
                        <a:buNone/>
                        <a:tabLst/>
                        <a:defRPr/>
                      </a:pPr>
                      <a:r>
                        <a:rPr lang="en-US" sz="1000" b="1" dirty="0" smtClean="0">
                          <a:effectLst/>
                          <a:latin typeface="TimesNewRomanPSMT"/>
                          <a:ea typeface="Calibri" panose="020F0502020204030204" pitchFamily="34" charset="0"/>
                          <a:cs typeface="TimesNewRomanPSMT"/>
                        </a:rPr>
                        <a:t>No</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4355">
                <a:tc>
                  <a:txBody>
                    <a:bodyPr/>
                    <a:lstStyle/>
                    <a:p>
                      <a:pPr marL="0" marR="0">
                        <a:lnSpc>
                          <a:spcPct val="107000"/>
                        </a:lnSpc>
                        <a:spcBef>
                          <a:spcPts val="0"/>
                        </a:spcBef>
                        <a:spcAft>
                          <a:spcPts val="0"/>
                        </a:spcAft>
                      </a:pPr>
                      <a:r>
                        <a:rPr lang="en-US" sz="900">
                          <a:effectLst/>
                          <a:latin typeface="TimesNewRomanPSMT"/>
                          <a:ea typeface="Calibri" panose="020F0502020204030204" pitchFamily="34" charset="0"/>
                          <a:cs typeface="TimesNewRomanPSMT"/>
                        </a:rPr>
                        <a:t>Controls the environment in the desired state while refreshing/migrating hardware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000" b="1" dirty="0" smtClean="0">
                          <a:effectLst/>
                          <a:latin typeface="TimesNewRomanPSMT"/>
                          <a:ea typeface="Calibri" panose="020F0502020204030204" pitchFamily="34" charset="0"/>
                          <a:cs typeface="TimesNewRomanPSMT"/>
                        </a:rPr>
                        <a:t>Yes</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l" defTabSz="685800" rtl="0" eaLnBrk="1" fontAlgn="auto" latinLnBrk="0" hangingPunct="1">
                        <a:lnSpc>
                          <a:spcPct val="107000"/>
                        </a:lnSpc>
                        <a:spcBef>
                          <a:spcPts val="0"/>
                        </a:spcBef>
                        <a:spcAft>
                          <a:spcPts val="0"/>
                        </a:spcAft>
                        <a:buClrTx/>
                        <a:buSzTx/>
                        <a:buFontTx/>
                        <a:buNone/>
                        <a:tabLst/>
                        <a:defRPr/>
                      </a:pPr>
                      <a:r>
                        <a:rPr lang="en-US" sz="1000" b="1" dirty="0" smtClean="0">
                          <a:effectLst/>
                          <a:latin typeface="TimesNewRomanPSMT"/>
                          <a:ea typeface="Calibri" panose="020F0502020204030204" pitchFamily="34" charset="0"/>
                          <a:cs typeface="TimesNewRomanPSMT"/>
                        </a:rPr>
                        <a:t>No</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4355">
                <a:tc>
                  <a:txBody>
                    <a:bodyPr/>
                    <a:lstStyle/>
                    <a:p>
                      <a:pPr marL="0" marR="0">
                        <a:lnSpc>
                          <a:spcPct val="107000"/>
                        </a:lnSpc>
                        <a:spcBef>
                          <a:spcPts val="0"/>
                        </a:spcBef>
                        <a:spcAft>
                          <a:spcPts val="0"/>
                        </a:spcAft>
                      </a:pPr>
                      <a:r>
                        <a:rPr lang="en-US" sz="900" dirty="0">
                          <a:effectLst/>
                          <a:latin typeface="TimesNewRomanPSMT"/>
                          <a:ea typeface="Calibri" panose="020F0502020204030204" pitchFamily="34" charset="0"/>
                          <a:cs typeface="TimesNewRomanPSMT"/>
                        </a:rPr>
                        <a:t>Controls the environment in the desired state to support P2V/P2C or V2V migration</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000" b="1" dirty="0" smtClean="0">
                          <a:effectLst/>
                          <a:latin typeface="TimesNewRomanPSMT"/>
                          <a:ea typeface="Calibri" panose="020F0502020204030204" pitchFamily="34" charset="0"/>
                          <a:cs typeface="TimesNewRomanPSMT"/>
                        </a:rPr>
                        <a:t>Yes</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l" defTabSz="685800" rtl="0" eaLnBrk="1" fontAlgn="auto" latinLnBrk="0" hangingPunct="1">
                        <a:lnSpc>
                          <a:spcPct val="107000"/>
                        </a:lnSpc>
                        <a:spcBef>
                          <a:spcPts val="0"/>
                        </a:spcBef>
                        <a:spcAft>
                          <a:spcPts val="0"/>
                        </a:spcAft>
                        <a:buClrTx/>
                        <a:buSzTx/>
                        <a:buFontTx/>
                        <a:buNone/>
                        <a:tabLst/>
                        <a:defRPr/>
                      </a:pPr>
                      <a:r>
                        <a:rPr lang="en-US" sz="1000" b="1" dirty="0" smtClean="0">
                          <a:effectLst/>
                          <a:latin typeface="TimesNewRomanPSMT"/>
                          <a:ea typeface="Calibri" panose="020F0502020204030204" pitchFamily="34" charset="0"/>
                          <a:cs typeface="TimesNewRomanPSMT"/>
                        </a:rPr>
                        <a:t>No</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4355">
                <a:tc>
                  <a:txBody>
                    <a:bodyPr/>
                    <a:lstStyle/>
                    <a:p>
                      <a:pPr marL="0" marR="0">
                        <a:lnSpc>
                          <a:spcPct val="107000"/>
                        </a:lnSpc>
                        <a:spcBef>
                          <a:spcPts val="0"/>
                        </a:spcBef>
                        <a:spcAft>
                          <a:spcPts val="0"/>
                        </a:spcAft>
                      </a:pPr>
                      <a:r>
                        <a:rPr lang="en-US" sz="900">
                          <a:effectLst/>
                          <a:latin typeface="TimesNewRomanPSMT"/>
                          <a:ea typeface="Calibri" panose="020F0502020204030204" pitchFamily="34" charset="0"/>
                          <a:cs typeface="TimesNewRomanPSMT"/>
                        </a:rPr>
                        <a:t>Controls the environment in the desired state while reserving for future deployments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000" b="1" dirty="0" smtClean="0">
                          <a:effectLst/>
                          <a:latin typeface="TimesNewRomanPSMT"/>
                          <a:ea typeface="Calibri" panose="020F0502020204030204" pitchFamily="34" charset="0"/>
                          <a:cs typeface="TimesNewRomanPSMT"/>
                        </a:rPr>
                        <a:t>Yes</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l" defTabSz="685800" rtl="0" eaLnBrk="1" fontAlgn="auto" latinLnBrk="0" hangingPunct="1">
                        <a:lnSpc>
                          <a:spcPct val="107000"/>
                        </a:lnSpc>
                        <a:spcBef>
                          <a:spcPts val="0"/>
                        </a:spcBef>
                        <a:spcAft>
                          <a:spcPts val="0"/>
                        </a:spcAft>
                        <a:buClrTx/>
                        <a:buSzTx/>
                        <a:buFontTx/>
                        <a:buNone/>
                        <a:tabLst/>
                        <a:defRPr/>
                      </a:pPr>
                      <a:r>
                        <a:rPr lang="en-US" sz="1000" b="1" dirty="0" smtClean="0">
                          <a:effectLst/>
                          <a:latin typeface="TimesNewRomanPSMT"/>
                          <a:ea typeface="Calibri" panose="020F0502020204030204" pitchFamily="34" charset="0"/>
                          <a:cs typeface="TimesNewRomanPSMT"/>
                        </a:rPr>
                        <a:t>No</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32110">
                <a:tc>
                  <a:txBody>
                    <a:bodyPr/>
                    <a:lstStyle/>
                    <a:p>
                      <a:pPr marL="0" marR="0">
                        <a:lnSpc>
                          <a:spcPct val="107000"/>
                        </a:lnSpc>
                        <a:spcBef>
                          <a:spcPts val="0"/>
                        </a:spcBef>
                        <a:spcAft>
                          <a:spcPts val="0"/>
                        </a:spcAft>
                      </a:pPr>
                      <a:r>
                        <a:rPr lang="en-US" sz="900" dirty="0">
                          <a:effectLst/>
                          <a:latin typeface="TimesNewRomanPSMT"/>
                          <a:ea typeface="Calibri" panose="020F0502020204030204" pitchFamily="34" charset="0"/>
                          <a:cs typeface="TimesNewRomanPSMT"/>
                        </a:rPr>
                        <a:t>Controls the environment in the desired state to support cluster consolidation</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000" b="1" dirty="0" smtClean="0">
                          <a:effectLst/>
                          <a:latin typeface="TimesNewRomanPSMT"/>
                          <a:ea typeface="Calibri" panose="020F0502020204030204" pitchFamily="34" charset="0"/>
                          <a:cs typeface="TimesNewRomanPSMT"/>
                        </a:rPr>
                        <a:t>Yes</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smtClean="0">
                          <a:effectLst/>
                          <a:latin typeface="TimesNewRomanPSMT"/>
                          <a:ea typeface="Calibri" panose="020F0502020204030204" pitchFamily="34" charset="0"/>
                          <a:cs typeface="TimesNewRomanPSMT"/>
                        </a:rPr>
                        <a:t>No</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14569275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4104922497"/>
              </p:ext>
            </p:extLst>
          </p:nvPr>
        </p:nvGraphicFramePr>
        <p:xfrm>
          <a:off x="179512" y="159482"/>
          <a:ext cx="6804757" cy="4628692"/>
        </p:xfrm>
        <a:graphic>
          <a:graphicData uri="http://schemas.openxmlformats.org/drawingml/2006/table">
            <a:tbl>
              <a:tblPr firstRow="1" bandRow="1">
                <a:tableStyleId>{5C22544A-7EE6-4342-B048-85BDC9FD1C3A}</a:tableStyleId>
              </a:tblPr>
              <a:tblGrid>
                <a:gridCol w="4497056"/>
                <a:gridCol w="1183437"/>
                <a:gridCol w="1124264"/>
              </a:tblGrid>
              <a:tr h="234818">
                <a:tc>
                  <a:txBody>
                    <a:bodyPr/>
                    <a:lstStyle/>
                    <a:p>
                      <a:pPr marL="0" marR="0" algn="l" defTabSz="685800" rtl="0" eaLnBrk="1" latinLnBrk="0" hangingPunct="1">
                        <a:lnSpc>
                          <a:spcPct val="107000"/>
                        </a:lnSpc>
                        <a:spcBef>
                          <a:spcPts val="0"/>
                        </a:spcBef>
                        <a:spcAft>
                          <a:spcPts val="0"/>
                        </a:spcAft>
                      </a:pPr>
                      <a:endParaRPr lang="en-US" sz="800" b="1" kern="1200" dirty="0">
                        <a:solidFill>
                          <a:schemeClr val="dk1"/>
                        </a:solidFill>
                        <a:effectLst/>
                        <a:latin typeface="TimesNewRomanPS-BoldMT"/>
                        <a:ea typeface="Calibri" panose="020F0502020204030204" pitchFamily="34" charset="0"/>
                        <a:cs typeface="TimesNewRomanPS-BoldMT"/>
                      </a:endParaRPr>
                    </a:p>
                  </a:txBody>
                  <a:tcPr/>
                </a:tc>
                <a:tc>
                  <a:txBody>
                    <a:bodyPr/>
                    <a:lstStyle/>
                    <a:p>
                      <a:r>
                        <a:rPr lang="en-US" dirty="0" smtClean="0"/>
                        <a:t>VMTurbo</a:t>
                      </a:r>
                      <a:endParaRPr lang="en-US" dirty="0"/>
                    </a:p>
                  </a:txBody>
                  <a:tcPr/>
                </a:tc>
                <a:tc>
                  <a:txBody>
                    <a:bodyPr/>
                    <a:lstStyle/>
                    <a:p>
                      <a:r>
                        <a:rPr lang="en-US" dirty="0" err="1" smtClean="0"/>
                        <a:t>vRealize</a:t>
                      </a:r>
                      <a:endParaRPr lang="en-US" dirty="0"/>
                    </a:p>
                  </a:txBody>
                  <a:tcPr/>
                </a:tc>
              </a:tr>
              <a:tr h="143293">
                <a:tc>
                  <a:txBody>
                    <a:bodyPr/>
                    <a:lstStyle/>
                    <a:p>
                      <a:pPr marL="0" marR="0">
                        <a:lnSpc>
                          <a:spcPct val="107000"/>
                        </a:lnSpc>
                        <a:spcBef>
                          <a:spcPts val="0"/>
                        </a:spcBef>
                        <a:spcAft>
                          <a:spcPts val="0"/>
                        </a:spcAft>
                      </a:pPr>
                      <a:r>
                        <a:rPr lang="en-US" sz="1000" b="1" dirty="0">
                          <a:effectLst/>
                          <a:latin typeface="TimesNewRomanPS-BoldMT"/>
                          <a:ea typeface="Calibri" panose="020F0502020204030204" pitchFamily="34" charset="0"/>
                          <a:cs typeface="TimesNewRomanPS-BoldMT"/>
                        </a:rPr>
                        <a:t>Cloud Control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a:effectLst/>
                          <a:latin typeface="TimesNewRomanPS-BoldMT"/>
                          <a:ea typeface="Calibri" panose="020F0502020204030204" pitchFamily="34" charset="0"/>
                          <a:cs typeface="TimesNewRomanPS-BoldM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BoldMT"/>
                          <a:ea typeface="Calibri" panose="020F0502020204030204" pitchFamily="34" charset="0"/>
                          <a:cs typeface="TimesNewRomanPS-BoldM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7697">
                <a:tc>
                  <a:txBody>
                    <a:bodyPr/>
                    <a:lstStyle/>
                    <a:p>
                      <a:pPr marL="0" marR="0">
                        <a:lnSpc>
                          <a:spcPct val="107000"/>
                        </a:lnSpc>
                        <a:spcBef>
                          <a:spcPts val="0"/>
                        </a:spcBef>
                        <a:spcAft>
                          <a:spcPts val="0"/>
                        </a:spcAft>
                      </a:pPr>
                      <a:r>
                        <a:rPr lang="en-US" sz="900" dirty="0">
                          <a:effectLst/>
                          <a:latin typeface="TimesNewRomanPSMT"/>
                          <a:ea typeface="Calibri" panose="020F0502020204030204" pitchFamily="34" charset="0"/>
                          <a:cs typeface="TimesNewRomanPSMT"/>
                        </a:rPr>
                        <a:t>Multi tenant support for cloud constructs such as Virtual Data Centers (VDCs)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100" b="1" dirty="0" smtClean="0">
                          <a:effectLst/>
                          <a:latin typeface="TimesNewRomanPSMT"/>
                          <a:ea typeface="Calibri" panose="020F0502020204030204" pitchFamily="34" charset="0"/>
                          <a:cs typeface="TimesNewRomanPSMT"/>
                        </a:rPr>
                        <a:t>Yes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smtClean="0">
                          <a:effectLst/>
                          <a:latin typeface="TimesNewRomanPSMT"/>
                          <a:ea typeface="Calibri" panose="020F0502020204030204" pitchFamily="34" charset="0"/>
                          <a:cs typeface="TimesNewRomanPSMT"/>
                        </a:rPr>
                        <a:t>No</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43293">
                <a:tc>
                  <a:txBody>
                    <a:bodyPr/>
                    <a:lstStyle/>
                    <a:p>
                      <a:pPr marL="0" marR="0">
                        <a:lnSpc>
                          <a:spcPct val="107000"/>
                        </a:lnSpc>
                        <a:spcBef>
                          <a:spcPts val="0"/>
                        </a:spcBef>
                        <a:spcAft>
                          <a:spcPts val="0"/>
                        </a:spcAft>
                      </a:pPr>
                      <a:r>
                        <a:rPr lang="en-US" sz="900" dirty="0">
                          <a:effectLst/>
                          <a:latin typeface="TimesNewRomanPSMT"/>
                          <a:ea typeface="Calibri" panose="020F0502020204030204" pitchFamily="34" charset="0"/>
                          <a:cs typeface="TimesNewRomanPSMT"/>
                        </a:rPr>
                        <a:t>Control of cloud constructs (VDCs) to assure service levels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100" b="1" dirty="0" smtClean="0">
                          <a:effectLst/>
                          <a:latin typeface="TimesNewRomanPSMT"/>
                          <a:ea typeface="Calibri" panose="020F0502020204030204" pitchFamily="34" charset="0"/>
                          <a:cs typeface="TimesNewRomanPSMT"/>
                        </a:rPr>
                        <a:t>Yes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smtClean="0">
                          <a:effectLst/>
                          <a:latin typeface="TimesNewRomanPSMT"/>
                          <a:ea typeface="Calibri" panose="020F0502020204030204" pitchFamily="34" charset="0"/>
                          <a:cs typeface="TimesNewRomanPSMT"/>
                        </a:rPr>
                        <a:t>No</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43293">
                <a:tc>
                  <a:txBody>
                    <a:bodyPr/>
                    <a:lstStyle/>
                    <a:p>
                      <a:pPr marL="0" marR="0">
                        <a:lnSpc>
                          <a:spcPct val="107000"/>
                        </a:lnSpc>
                        <a:spcBef>
                          <a:spcPts val="0"/>
                        </a:spcBef>
                        <a:spcAft>
                          <a:spcPts val="0"/>
                        </a:spcAft>
                      </a:pPr>
                      <a:r>
                        <a:rPr lang="en-US" sz="900" dirty="0">
                          <a:effectLst/>
                          <a:latin typeface="TimesNewRomanPSMT"/>
                          <a:ea typeface="Calibri" panose="020F0502020204030204" pitchFamily="34" charset="0"/>
                          <a:cs typeface="TimesNewRomanPSMT"/>
                        </a:rPr>
                        <a:t>Control of cloud constructs (VDCs) to maximize resource usage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100" b="1" dirty="0" smtClean="0">
                          <a:effectLst/>
                          <a:latin typeface="TimesNewRomanPSMT"/>
                          <a:ea typeface="Calibri" panose="020F0502020204030204" pitchFamily="34" charset="0"/>
                          <a:cs typeface="TimesNewRomanPSMT"/>
                        </a:rPr>
                        <a:t>Yes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smtClean="0">
                          <a:effectLst/>
                          <a:latin typeface="TimesNewRomanPSMT"/>
                          <a:ea typeface="Calibri" panose="020F0502020204030204" pitchFamily="34" charset="0"/>
                          <a:cs typeface="TimesNewRomanPSMT"/>
                        </a:rPr>
                        <a:t>No</a:t>
                      </a:r>
                      <a:r>
                        <a:rPr lang="en-US" sz="1000" b="1" dirty="0">
                          <a:effectLst/>
                          <a:latin typeface="TimesNewRomanPSMT"/>
                          <a:ea typeface="Calibri" panose="020F0502020204030204" pitchFamily="34" charset="0"/>
                          <a:cs typeface="TimesNewRomanPSMT"/>
                        </a:rPr>
                        <a:t> </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7697">
                <a:tc>
                  <a:txBody>
                    <a:bodyPr/>
                    <a:lstStyle/>
                    <a:p>
                      <a:pPr marL="0" marR="0">
                        <a:lnSpc>
                          <a:spcPct val="107000"/>
                        </a:lnSpc>
                        <a:spcBef>
                          <a:spcPts val="0"/>
                        </a:spcBef>
                        <a:spcAft>
                          <a:spcPts val="0"/>
                        </a:spcAft>
                      </a:pPr>
                      <a:r>
                        <a:rPr lang="en-US" sz="900" dirty="0">
                          <a:effectLst/>
                          <a:latin typeface="TimesNewRomanPSMT"/>
                          <a:ea typeface="Calibri" panose="020F0502020204030204" pitchFamily="34" charset="0"/>
                          <a:cs typeface="TimesNewRomanPSMT"/>
                        </a:rPr>
                        <a:t>Continuously drives actions to control cloud constructs (VDCs) layer in the desired state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100" b="1" dirty="0" smtClean="0">
                          <a:effectLst/>
                          <a:latin typeface="TimesNewRomanPSMT"/>
                          <a:ea typeface="Calibri" panose="020F0502020204030204" pitchFamily="34" charset="0"/>
                          <a:cs typeface="TimesNewRomanPSMT"/>
                        </a:rPr>
                        <a:t>Yes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smtClean="0">
                          <a:effectLst/>
                          <a:latin typeface="TimesNewRomanPSMT"/>
                          <a:ea typeface="Calibri" panose="020F0502020204030204" pitchFamily="34" charset="0"/>
                          <a:cs typeface="TimesNewRomanPSMT"/>
                        </a:rPr>
                        <a:t>No</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43293">
                <a:tc>
                  <a:txBody>
                    <a:bodyPr/>
                    <a:lstStyle/>
                    <a:p>
                      <a:pPr marL="0" marR="0">
                        <a:lnSpc>
                          <a:spcPct val="107000"/>
                        </a:lnSpc>
                        <a:spcBef>
                          <a:spcPts val="0"/>
                        </a:spcBef>
                        <a:spcAft>
                          <a:spcPts val="0"/>
                        </a:spcAft>
                      </a:pPr>
                      <a:r>
                        <a:rPr lang="en-US" sz="1000" b="1" dirty="0">
                          <a:effectLst/>
                          <a:latin typeface="TimesNewRomanPS-BoldMT"/>
                          <a:ea typeface="Calibri" panose="020F0502020204030204" pitchFamily="34" charset="0"/>
                          <a:cs typeface="TimesNewRomanPS-BoldMT"/>
                        </a:rPr>
                        <a:t>Storage Control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BoldMT"/>
                          <a:ea typeface="Calibri" panose="020F0502020204030204" pitchFamily="34" charset="0"/>
                          <a:cs typeface="TimesNewRomanPS-BoldMT"/>
                        </a:rPr>
                        <a:t> </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BoldMT"/>
                          <a:ea typeface="Calibri" panose="020F0502020204030204" pitchFamily="34" charset="0"/>
                          <a:cs typeface="TimesNewRomanPS-BoldMT"/>
                        </a:rPr>
                        <a:t> </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7697">
                <a:tc>
                  <a:txBody>
                    <a:bodyPr/>
                    <a:lstStyle/>
                    <a:p>
                      <a:pPr marL="0" marR="0">
                        <a:lnSpc>
                          <a:spcPct val="107000"/>
                        </a:lnSpc>
                        <a:spcBef>
                          <a:spcPts val="0"/>
                        </a:spcBef>
                        <a:spcAft>
                          <a:spcPts val="0"/>
                        </a:spcAft>
                      </a:pPr>
                      <a:r>
                        <a:rPr lang="en-US" sz="900" dirty="0">
                          <a:effectLst/>
                          <a:latin typeface="TimesNewRomanPSMT"/>
                          <a:ea typeface="Calibri" panose="020F0502020204030204" pitchFamily="34" charset="0"/>
                          <a:cs typeface="TimesNewRomanPSMT"/>
                        </a:rPr>
                        <a:t>Continuously drives actions in the storage layers to control the environment in the desired</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100" b="1" dirty="0" smtClean="0">
                          <a:effectLst/>
                          <a:latin typeface="TimesNewRomanPSMT"/>
                          <a:ea typeface="Calibri" panose="020F0502020204030204" pitchFamily="34" charset="0"/>
                          <a:cs typeface="TimesNewRomanPSMT"/>
                        </a:rPr>
                        <a:t>Yes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smtClean="0">
                          <a:effectLst/>
                          <a:latin typeface="TimesNewRomanPSMT"/>
                          <a:ea typeface="Calibri" panose="020F0502020204030204" pitchFamily="34" charset="0"/>
                          <a:cs typeface="TimesNewRomanPSMT"/>
                        </a:rPr>
                        <a:t>No</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43293">
                <a:tc>
                  <a:txBody>
                    <a:bodyPr/>
                    <a:lstStyle/>
                    <a:p>
                      <a:pPr marL="0" marR="0">
                        <a:lnSpc>
                          <a:spcPct val="107000"/>
                        </a:lnSpc>
                        <a:spcBef>
                          <a:spcPts val="0"/>
                        </a:spcBef>
                        <a:spcAft>
                          <a:spcPts val="0"/>
                        </a:spcAft>
                      </a:pPr>
                      <a:r>
                        <a:rPr lang="en-US" sz="900" dirty="0">
                          <a:effectLst/>
                          <a:latin typeface="TimesNewRomanPSMT"/>
                          <a:ea typeface="Calibri" panose="020F0502020204030204" pitchFamily="34" charset="0"/>
                          <a:cs typeface="TimesNewRomanPSMT"/>
                        </a:rPr>
                        <a:t>state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100" b="1" dirty="0" smtClean="0">
                          <a:effectLst/>
                          <a:latin typeface="TimesNewRomanPSMT"/>
                          <a:ea typeface="Calibri" panose="020F0502020204030204" pitchFamily="34" charset="0"/>
                          <a:cs typeface="TimesNewRomanPSMT"/>
                        </a:rPr>
                        <a:t>Yes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smtClean="0">
                          <a:effectLst/>
                          <a:latin typeface="TimesNewRomanPSMT"/>
                          <a:ea typeface="Calibri" panose="020F0502020204030204" pitchFamily="34" charset="0"/>
                          <a:cs typeface="TimesNewRomanPSMT"/>
                        </a:rPr>
                        <a:t>No</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7697">
                <a:tc>
                  <a:txBody>
                    <a:bodyPr/>
                    <a:lstStyle/>
                    <a:p>
                      <a:pPr marL="0" marR="0">
                        <a:lnSpc>
                          <a:spcPct val="107000"/>
                        </a:lnSpc>
                        <a:spcBef>
                          <a:spcPts val="0"/>
                        </a:spcBef>
                        <a:spcAft>
                          <a:spcPts val="0"/>
                        </a:spcAft>
                      </a:pPr>
                      <a:r>
                        <a:rPr lang="en-US" sz="900" dirty="0">
                          <a:effectLst/>
                          <a:latin typeface="TimesNewRomanPSMT"/>
                          <a:ea typeface="Calibri" panose="020F0502020204030204" pitchFamily="34" charset="0"/>
                          <a:cs typeface="TimesNewRomanPSMT"/>
                        </a:rPr>
                        <a:t>Continuously drives actions in the storage layers to assure application performance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100" b="1" dirty="0" smtClean="0">
                          <a:effectLst/>
                          <a:latin typeface="TimesNewRomanPSMT"/>
                          <a:ea typeface="Calibri" panose="020F0502020204030204" pitchFamily="34" charset="0"/>
                          <a:cs typeface="TimesNewRomanPSMT"/>
                        </a:rPr>
                        <a:t>Yes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smtClean="0">
                          <a:effectLst/>
                          <a:latin typeface="TimesNewRomanPSMT"/>
                          <a:ea typeface="Calibri" panose="020F0502020204030204" pitchFamily="34" charset="0"/>
                          <a:cs typeface="TimesNewRomanPSMT"/>
                        </a:rPr>
                        <a:t>No</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7697">
                <a:tc>
                  <a:txBody>
                    <a:bodyPr/>
                    <a:lstStyle/>
                    <a:p>
                      <a:pPr marL="0" marR="0">
                        <a:lnSpc>
                          <a:spcPct val="107000"/>
                        </a:lnSpc>
                        <a:spcBef>
                          <a:spcPts val="0"/>
                        </a:spcBef>
                        <a:spcAft>
                          <a:spcPts val="0"/>
                        </a:spcAft>
                      </a:pPr>
                      <a:r>
                        <a:rPr lang="en-US" sz="900" dirty="0">
                          <a:effectLst/>
                          <a:latin typeface="TimesNewRomanPSMT"/>
                          <a:ea typeface="Calibri" panose="020F0502020204030204" pitchFamily="34" charset="0"/>
                          <a:cs typeface="TimesNewRomanPSMT"/>
                        </a:rPr>
                        <a:t>Continuously drives actions in the storage layers to maximize resource utilization</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100" b="1" dirty="0" smtClean="0">
                          <a:effectLst/>
                          <a:latin typeface="TimesNewRomanPSMT"/>
                          <a:ea typeface="Calibri" panose="020F0502020204030204" pitchFamily="34" charset="0"/>
                          <a:cs typeface="TimesNewRomanPSMT"/>
                        </a:rPr>
                        <a:t>Yes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smtClean="0">
                          <a:effectLst/>
                          <a:latin typeface="TimesNewRomanPSMT"/>
                          <a:ea typeface="Calibri" panose="020F0502020204030204" pitchFamily="34" charset="0"/>
                          <a:cs typeface="TimesNewRomanPSMT"/>
                        </a:rPr>
                        <a:t>No</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43293">
                <a:tc>
                  <a:txBody>
                    <a:bodyPr/>
                    <a:lstStyle/>
                    <a:p>
                      <a:pPr marL="0" marR="0">
                        <a:lnSpc>
                          <a:spcPct val="107000"/>
                        </a:lnSpc>
                        <a:spcBef>
                          <a:spcPts val="0"/>
                        </a:spcBef>
                        <a:spcAft>
                          <a:spcPts val="0"/>
                        </a:spcAft>
                      </a:pPr>
                      <a:r>
                        <a:rPr lang="en-US" sz="1000" b="1" dirty="0">
                          <a:effectLst/>
                          <a:latin typeface="TimesNewRomanPS-BoldMT"/>
                          <a:ea typeface="Calibri" panose="020F0502020204030204" pitchFamily="34" charset="0"/>
                          <a:cs typeface="TimesNewRomanPS-BoldMT"/>
                        </a:rPr>
                        <a:t>Fabric Control</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a:effectLst/>
                          <a:latin typeface="TimesNewRomanPS-BoldMT"/>
                          <a:ea typeface="Calibri" panose="020F0502020204030204" pitchFamily="34" charset="0"/>
                          <a:cs typeface="TimesNewRomanPS-BoldMT"/>
                        </a:rPr>
                        <a:t> </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BoldMT"/>
                          <a:ea typeface="Calibri" panose="020F0502020204030204" pitchFamily="34" charset="0"/>
                          <a:cs typeface="TimesNewRomanPS-BoldMT"/>
                        </a:rPr>
                        <a:t> </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7697">
                <a:tc>
                  <a:txBody>
                    <a:bodyPr/>
                    <a:lstStyle/>
                    <a:p>
                      <a:pPr marL="0" marR="0">
                        <a:lnSpc>
                          <a:spcPct val="107000"/>
                        </a:lnSpc>
                        <a:spcBef>
                          <a:spcPts val="0"/>
                        </a:spcBef>
                        <a:spcAft>
                          <a:spcPts val="0"/>
                        </a:spcAft>
                      </a:pPr>
                      <a:r>
                        <a:rPr lang="en-US" sz="900" dirty="0">
                          <a:effectLst/>
                          <a:latin typeface="TimesNewRomanPSMT"/>
                          <a:ea typeface="Calibri" panose="020F0502020204030204" pitchFamily="34" charset="0"/>
                          <a:cs typeface="TimesNewRomanPSMT"/>
                        </a:rPr>
                        <a:t>Continuously drives actions in the fabric layers to control the environment in the desired state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100" b="1" dirty="0" smtClean="0">
                          <a:effectLst/>
                          <a:latin typeface="TimesNewRomanPSMT"/>
                          <a:ea typeface="Calibri" panose="020F0502020204030204" pitchFamily="34" charset="0"/>
                          <a:cs typeface="TimesNewRomanPSMT"/>
                        </a:rPr>
                        <a:t>Yes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smtClean="0">
                          <a:effectLst/>
                          <a:latin typeface="TimesNewRomanPSMT"/>
                          <a:ea typeface="Calibri" panose="020F0502020204030204" pitchFamily="34" charset="0"/>
                          <a:cs typeface="TimesNewRomanPSMT"/>
                        </a:rPr>
                        <a:t>No</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7697">
                <a:tc>
                  <a:txBody>
                    <a:bodyPr/>
                    <a:lstStyle/>
                    <a:p>
                      <a:pPr marL="0" marR="0">
                        <a:lnSpc>
                          <a:spcPct val="107000"/>
                        </a:lnSpc>
                        <a:spcBef>
                          <a:spcPts val="0"/>
                        </a:spcBef>
                        <a:spcAft>
                          <a:spcPts val="0"/>
                        </a:spcAft>
                      </a:pPr>
                      <a:r>
                        <a:rPr lang="en-US" sz="900" dirty="0">
                          <a:effectLst/>
                          <a:latin typeface="TimesNewRomanPSMT"/>
                          <a:ea typeface="Calibri" panose="020F0502020204030204" pitchFamily="34" charset="0"/>
                          <a:cs typeface="TimesNewRomanPSMT"/>
                        </a:rPr>
                        <a:t>Continuously drives actions in the fabric layers to assure application performance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100" b="1" dirty="0" smtClean="0">
                          <a:effectLst/>
                          <a:latin typeface="TimesNewRomanPSMT"/>
                          <a:ea typeface="Calibri" panose="020F0502020204030204" pitchFamily="34" charset="0"/>
                          <a:cs typeface="TimesNewRomanPSMT"/>
                        </a:rPr>
                        <a:t>Yes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smtClean="0">
                          <a:effectLst/>
                          <a:latin typeface="TimesNewRomanPSMT"/>
                          <a:ea typeface="Calibri" panose="020F0502020204030204" pitchFamily="34" charset="0"/>
                          <a:cs typeface="TimesNewRomanPSMT"/>
                        </a:rPr>
                        <a:t>No</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7697">
                <a:tc>
                  <a:txBody>
                    <a:bodyPr/>
                    <a:lstStyle/>
                    <a:p>
                      <a:pPr marL="0" marR="0">
                        <a:lnSpc>
                          <a:spcPct val="107000"/>
                        </a:lnSpc>
                        <a:spcBef>
                          <a:spcPts val="0"/>
                        </a:spcBef>
                        <a:spcAft>
                          <a:spcPts val="0"/>
                        </a:spcAft>
                      </a:pPr>
                      <a:r>
                        <a:rPr lang="en-US" sz="900" dirty="0">
                          <a:effectLst/>
                          <a:latin typeface="TimesNewRomanPSMT"/>
                          <a:ea typeface="Calibri" panose="020F0502020204030204" pitchFamily="34" charset="0"/>
                          <a:cs typeface="TimesNewRomanPSMT"/>
                        </a:rPr>
                        <a:t>Continuously drives actions in the fabric layers to maximize resource utilization</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100" b="1" dirty="0" smtClean="0">
                          <a:effectLst/>
                          <a:latin typeface="TimesNewRomanPSMT"/>
                          <a:ea typeface="Calibri" panose="020F0502020204030204" pitchFamily="34" charset="0"/>
                          <a:cs typeface="TimesNewRomanPSMT"/>
                        </a:rPr>
                        <a:t>Yes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smtClean="0">
                          <a:effectLst/>
                          <a:latin typeface="TimesNewRomanPSMT"/>
                          <a:ea typeface="Calibri" panose="020F0502020204030204" pitchFamily="34" charset="0"/>
                          <a:cs typeface="TimesNewRomanPSMT"/>
                        </a:rPr>
                        <a:t>No</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7697">
                <a:tc>
                  <a:txBody>
                    <a:bodyPr/>
                    <a:lstStyle/>
                    <a:p>
                      <a:pPr marL="0" marR="0">
                        <a:lnSpc>
                          <a:spcPct val="107000"/>
                        </a:lnSpc>
                        <a:spcBef>
                          <a:spcPts val="0"/>
                        </a:spcBef>
                        <a:spcAft>
                          <a:spcPts val="0"/>
                        </a:spcAft>
                      </a:pPr>
                      <a:r>
                        <a:rPr lang="en-US" sz="1000" b="1" dirty="0" smtClean="0">
                          <a:effectLst/>
                          <a:latin typeface="TimesNewRomanPS-BoldMT"/>
                          <a:ea typeface="Calibri" panose="020F0502020204030204" pitchFamily="34" charset="0"/>
                          <a:cs typeface="Times New Roman" panose="02020603050405020304" pitchFamily="18" charset="0"/>
                        </a:rPr>
                        <a:t>Network</a:t>
                      </a:r>
                      <a:r>
                        <a:rPr lang="en-US" sz="1000" b="1" baseline="0" dirty="0" smtClean="0">
                          <a:effectLst/>
                          <a:latin typeface="TimesNewRomanPS-BoldMT"/>
                          <a:ea typeface="Calibri" panose="020F0502020204030204" pitchFamily="34" charset="0"/>
                          <a:cs typeface="Times New Roman" panose="02020603050405020304" pitchFamily="18" charset="0"/>
                        </a:rPr>
                        <a:t> Control</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7697">
                <a:tc>
                  <a:txBody>
                    <a:bodyPr/>
                    <a:lstStyle/>
                    <a:p>
                      <a:pPr marL="0" marR="0" indent="0" algn="l" defTabSz="685800" rtl="0" eaLnBrk="1" fontAlgn="auto" latinLnBrk="0" hangingPunct="1">
                        <a:lnSpc>
                          <a:spcPct val="107000"/>
                        </a:lnSpc>
                        <a:spcBef>
                          <a:spcPts val="0"/>
                        </a:spcBef>
                        <a:spcAft>
                          <a:spcPts val="0"/>
                        </a:spcAft>
                        <a:buClrTx/>
                        <a:buSzTx/>
                        <a:buFontTx/>
                        <a:buNone/>
                        <a:tabLst/>
                        <a:defRPr/>
                      </a:pPr>
                      <a:r>
                        <a:rPr lang="en-US" sz="900" b="0" dirty="0" smtClean="0">
                          <a:effectLst/>
                          <a:latin typeface="Calibri" panose="020F0502020204030204" pitchFamily="34" charset="0"/>
                          <a:ea typeface="Calibri" panose="020F0502020204030204" pitchFamily="34" charset="0"/>
                          <a:cs typeface="Times New Roman" panose="02020603050405020304" pitchFamily="18" charset="0"/>
                        </a:rPr>
                        <a:t>Continuously</a:t>
                      </a:r>
                      <a:r>
                        <a:rPr lang="en-US" sz="900" b="0" baseline="0" dirty="0" smtClean="0">
                          <a:effectLst/>
                          <a:latin typeface="Calibri" panose="020F0502020204030204" pitchFamily="34" charset="0"/>
                          <a:ea typeface="Calibri" panose="020F0502020204030204" pitchFamily="34" charset="0"/>
                          <a:cs typeface="Times New Roman" panose="02020603050405020304" pitchFamily="18" charset="0"/>
                        </a:rPr>
                        <a:t> drives actions in the network layers to control the environment in the desired state</a:t>
                      </a:r>
                      <a:endParaRPr lang="en-US" sz="9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1" dirty="0" smtClean="0">
                          <a:effectLst/>
                          <a:latin typeface="Calibri" panose="020F0502020204030204" pitchFamily="34" charset="0"/>
                          <a:ea typeface="Calibri" panose="020F0502020204030204" pitchFamily="34" charset="0"/>
                          <a:cs typeface="Times New Roman" panose="02020603050405020304" pitchFamily="18" charset="0"/>
                        </a:rPr>
                        <a:t>Yes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1" dirty="0" smtClean="0">
                          <a:effectLst/>
                          <a:latin typeface="Calibri" panose="020F0502020204030204" pitchFamily="34" charset="0"/>
                          <a:ea typeface="Calibri" panose="020F0502020204030204" pitchFamily="34" charset="0"/>
                          <a:cs typeface="Times New Roman" panose="02020603050405020304" pitchFamily="18" charset="0"/>
                        </a:rPr>
                        <a:t>No</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7697">
                <a:tc>
                  <a:txBody>
                    <a:bodyPr/>
                    <a:lstStyle/>
                    <a:p>
                      <a:pPr marL="0" marR="0" indent="0" algn="l" defTabSz="685800" rtl="0" eaLnBrk="1" fontAlgn="auto" latinLnBrk="0" hangingPunct="1">
                        <a:lnSpc>
                          <a:spcPct val="107000"/>
                        </a:lnSpc>
                        <a:spcBef>
                          <a:spcPts val="0"/>
                        </a:spcBef>
                        <a:spcAft>
                          <a:spcPts val="0"/>
                        </a:spcAft>
                        <a:buClrTx/>
                        <a:buSzTx/>
                        <a:buFontTx/>
                        <a:buNone/>
                        <a:tabLst/>
                        <a:defRPr/>
                      </a:pPr>
                      <a:r>
                        <a:rPr lang="en-US" sz="900" b="0" dirty="0" smtClean="0">
                          <a:effectLst/>
                          <a:latin typeface="Calibri" panose="020F0502020204030204" pitchFamily="34" charset="0"/>
                          <a:ea typeface="Calibri" panose="020F0502020204030204" pitchFamily="34" charset="0"/>
                          <a:cs typeface="Times New Roman" panose="02020603050405020304" pitchFamily="18" charset="0"/>
                        </a:rPr>
                        <a:t>Continuously drives actions in the Network layers to assure application performance</a:t>
                      </a:r>
                      <a:endParaRPr lang="en-US" sz="9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1" dirty="0" smtClean="0">
                          <a:effectLst/>
                          <a:latin typeface="Calibri" panose="020F0502020204030204" pitchFamily="34" charset="0"/>
                          <a:ea typeface="Calibri" panose="020F0502020204030204" pitchFamily="34" charset="0"/>
                          <a:cs typeface="Times New Roman" panose="02020603050405020304" pitchFamily="18" charset="0"/>
                        </a:rPr>
                        <a:t>Yes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1" dirty="0" smtClean="0">
                          <a:effectLst/>
                          <a:latin typeface="Calibri" panose="020F0502020204030204" pitchFamily="34" charset="0"/>
                          <a:ea typeface="Calibri" panose="020F0502020204030204" pitchFamily="34" charset="0"/>
                          <a:cs typeface="Times New Roman" panose="02020603050405020304" pitchFamily="18" charset="0"/>
                        </a:rPr>
                        <a:t>No</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7697">
                <a:tc>
                  <a:txBody>
                    <a:bodyPr/>
                    <a:lstStyle/>
                    <a:p>
                      <a:pPr marL="0" marR="0" indent="0" algn="l" defTabSz="685800" rtl="0" eaLnBrk="1" fontAlgn="auto" latinLnBrk="0" hangingPunct="1">
                        <a:lnSpc>
                          <a:spcPct val="107000"/>
                        </a:lnSpc>
                        <a:spcBef>
                          <a:spcPts val="0"/>
                        </a:spcBef>
                        <a:spcAft>
                          <a:spcPts val="0"/>
                        </a:spcAft>
                        <a:buClrTx/>
                        <a:buSzTx/>
                        <a:buFontTx/>
                        <a:buNone/>
                        <a:tabLst/>
                        <a:defRPr/>
                      </a:pPr>
                      <a:r>
                        <a:rPr lang="en-US" sz="900" b="0" dirty="0" smtClean="0">
                          <a:effectLst/>
                          <a:latin typeface="Calibri" panose="020F0502020204030204" pitchFamily="34" charset="0"/>
                          <a:ea typeface="Calibri" panose="020F0502020204030204" pitchFamily="34" charset="0"/>
                          <a:cs typeface="Times New Roman" panose="02020603050405020304" pitchFamily="18" charset="0"/>
                        </a:rPr>
                        <a:t>Continuously drives actions in the network layers to maximize</a:t>
                      </a:r>
                      <a:r>
                        <a:rPr lang="en-US" sz="900" b="0" baseline="0" dirty="0" smtClean="0">
                          <a:effectLst/>
                          <a:latin typeface="Calibri" panose="020F0502020204030204" pitchFamily="34" charset="0"/>
                          <a:ea typeface="Calibri" panose="020F0502020204030204" pitchFamily="34" charset="0"/>
                          <a:cs typeface="Times New Roman" panose="02020603050405020304" pitchFamily="18" charset="0"/>
                        </a:rPr>
                        <a:t> resource utilization</a:t>
                      </a:r>
                      <a:endParaRPr lang="en-US" sz="9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1" dirty="0" smtClean="0">
                          <a:effectLst/>
                          <a:latin typeface="Calibri" panose="020F0502020204030204" pitchFamily="34" charset="0"/>
                          <a:ea typeface="Calibri" panose="020F0502020204030204" pitchFamily="34" charset="0"/>
                          <a:cs typeface="Times New Roman" panose="02020603050405020304" pitchFamily="18" charset="0"/>
                        </a:rPr>
                        <a:t>Yes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1" dirty="0" smtClean="0">
                          <a:effectLst/>
                          <a:latin typeface="Calibri" panose="020F0502020204030204" pitchFamily="34" charset="0"/>
                          <a:ea typeface="Calibri" panose="020F0502020204030204" pitchFamily="34" charset="0"/>
                          <a:cs typeface="Times New Roman" panose="02020603050405020304" pitchFamily="18" charset="0"/>
                        </a:rPr>
                        <a:t>No</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6173038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648016230"/>
              </p:ext>
            </p:extLst>
          </p:nvPr>
        </p:nvGraphicFramePr>
        <p:xfrm>
          <a:off x="107504" y="159482"/>
          <a:ext cx="6912768" cy="4628692"/>
        </p:xfrm>
        <a:graphic>
          <a:graphicData uri="http://schemas.openxmlformats.org/drawingml/2006/table">
            <a:tbl>
              <a:tblPr firstRow="1" bandRow="1">
                <a:tableStyleId>{5C22544A-7EE6-4342-B048-85BDC9FD1C3A}</a:tableStyleId>
              </a:tblPr>
              <a:tblGrid>
                <a:gridCol w="4568438"/>
                <a:gridCol w="1202221"/>
                <a:gridCol w="1142109"/>
              </a:tblGrid>
              <a:tr h="234818">
                <a:tc>
                  <a:txBody>
                    <a:bodyPr/>
                    <a:lstStyle/>
                    <a:p>
                      <a:pPr marL="0" marR="0" algn="l" defTabSz="685800" rtl="0" eaLnBrk="1" latinLnBrk="0" hangingPunct="1">
                        <a:lnSpc>
                          <a:spcPct val="107000"/>
                        </a:lnSpc>
                        <a:spcBef>
                          <a:spcPts val="0"/>
                        </a:spcBef>
                        <a:spcAft>
                          <a:spcPts val="0"/>
                        </a:spcAft>
                      </a:pPr>
                      <a:endParaRPr lang="en-US" sz="800" b="1" kern="1200" dirty="0">
                        <a:solidFill>
                          <a:schemeClr val="dk1"/>
                        </a:solidFill>
                        <a:effectLst/>
                        <a:latin typeface="TimesNewRomanPS-BoldMT"/>
                        <a:ea typeface="Calibri" panose="020F0502020204030204" pitchFamily="34" charset="0"/>
                        <a:cs typeface="TimesNewRomanPS-BoldMT"/>
                      </a:endParaRPr>
                    </a:p>
                  </a:txBody>
                  <a:tcPr/>
                </a:tc>
                <a:tc>
                  <a:txBody>
                    <a:bodyPr/>
                    <a:lstStyle/>
                    <a:p>
                      <a:r>
                        <a:rPr lang="en-US" dirty="0" smtClean="0"/>
                        <a:t>VMTurbo</a:t>
                      </a:r>
                      <a:endParaRPr lang="en-US" dirty="0"/>
                    </a:p>
                  </a:txBody>
                  <a:tcPr/>
                </a:tc>
                <a:tc>
                  <a:txBody>
                    <a:bodyPr/>
                    <a:lstStyle/>
                    <a:p>
                      <a:r>
                        <a:rPr lang="en-US" dirty="0" err="1" smtClean="0"/>
                        <a:t>vRealize</a:t>
                      </a:r>
                      <a:endParaRPr lang="en-US" dirty="0"/>
                    </a:p>
                  </a:txBody>
                  <a:tcPr/>
                </a:tc>
              </a:tr>
              <a:tr h="143293">
                <a:tc>
                  <a:txBody>
                    <a:bodyPr/>
                    <a:lstStyle/>
                    <a:p>
                      <a:pPr marL="0" marR="0">
                        <a:lnSpc>
                          <a:spcPct val="107000"/>
                        </a:lnSpc>
                        <a:spcBef>
                          <a:spcPts val="0"/>
                        </a:spcBef>
                        <a:spcAft>
                          <a:spcPts val="0"/>
                        </a:spcAft>
                      </a:pPr>
                      <a:r>
                        <a:rPr lang="en-US" sz="1000" b="1" dirty="0">
                          <a:effectLst/>
                          <a:latin typeface="TimesNewRomanPS-BoldMT"/>
                          <a:ea typeface="Calibri" panose="020F0502020204030204" pitchFamily="34" charset="0"/>
                          <a:cs typeface="TimesNewRomanPS-BoldMT"/>
                        </a:rPr>
                        <a:t>Cloud Control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a:effectLst/>
                          <a:latin typeface="TimesNewRomanPS-BoldMT"/>
                          <a:ea typeface="Calibri" panose="020F0502020204030204" pitchFamily="34" charset="0"/>
                          <a:cs typeface="TimesNewRomanPS-BoldM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BoldMT"/>
                          <a:ea typeface="Calibri" panose="020F0502020204030204" pitchFamily="34" charset="0"/>
                          <a:cs typeface="TimesNewRomanPS-BoldM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7697">
                <a:tc>
                  <a:txBody>
                    <a:bodyPr/>
                    <a:lstStyle/>
                    <a:p>
                      <a:pPr marL="0" marR="0">
                        <a:lnSpc>
                          <a:spcPct val="107000"/>
                        </a:lnSpc>
                        <a:spcBef>
                          <a:spcPts val="0"/>
                        </a:spcBef>
                        <a:spcAft>
                          <a:spcPts val="0"/>
                        </a:spcAft>
                      </a:pPr>
                      <a:r>
                        <a:rPr lang="en-US" sz="900" dirty="0">
                          <a:effectLst/>
                          <a:latin typeface="TimesNewRomanPSMT"/>
                          <a:ea typeface="Calibri" panose="020F0502020204030204" pitchFamily="34" charset="0"/>
                          <a:cs typeface="TimesNewRomanPSMT"/>
                        </a:rPr>
                        <a:t>Multi tenant support for cloud constructs such as Virtual Data Centers (VDCs)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100" b="1" dirty="0" smtClean="0">
                          <a:effectLst/>
                          <a:latin typeface="TimesNewRomanPSMT"/>
                          <a:ea typeface="Calibri" panose="020F0502020204030204" pitchFamily="34" charset="0"/>
                          <a:cs typeface="TimesNewRomanPSMT"/>
                        </a:rPr>
                        <a:t>Yes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smtClean="0">
                          <a:effectLst/>
                          <a:latin typeface="TimesNewRomanPSMT"/>
                          <a:ea typeface="Calibri" panose="020F0502020204030204" pitchFamily="34" charset="0"/>
                          <a:cs typeface="TimesNewRomanPSMT"/>
                        </a:rPr>
                        <a:t>No</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43293">
                <a:tc>
                  <a:txBody>
                    <a:bodyPr/>
                    <a:lstStyle/>
                    <a:p>
                      <a:pPr marL="0" marR="0">
                        <a:lnSpc>
                          <a:spcPct val="107000"/>
                        </a:lnSpc>
                        <a:spcBef>
                          <a:spcPts val="0"/>
                        </a:spcBef>
                        <a:spcAft>
                          <a:spcPts val="0"/>
                        </a:spcAft>
                      </a:pPr>
                      <a:r>
                        <a:rPr lang="en-US" sz="900" dirty="0">
                          <a:effectLst/>
                          <a:latin typeface="TimesNewRomanPSMT"/>
                          <a:ea typeface="Calibri" panose="020F0502020204030204" pitchFamily="34" charset="0"/>
                          <a:cs typeface="TimesNewRomanPSMT"/>
                        </a:rPr>
                        <a:t>Control of cloud constructs (VDCs) to assure service levels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100" b="1" dirty="0" smtClean="0">
                          <a:effectLst/>
                          <a:latin typeface="TimesNewRomanPSMT"/>
                          <a:ea typeface="Calibri" panose="020F0502020204030204" pitchFamily="34" charset="0"/>
                          <a:cs typeface="TimesNewRomanPSMT"/>
                        </a:rPr>
                        <a:t>Yes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smtClean="0">
                          <a:effectLst/>
                          <a:latin typeface="TimesNewRomanPSMT"/>
                          <a:ea typeface="Calibri" panose="020F0502020204030204" pitchFamily="34" charset="0"/>
                          <a:cs typeface="TimesNewRomanPSMT"/>
                        </a:rPr>
                        <a:t>No</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43293">
                <a:tc>
                  <a:txBody>
                    <a:bodyPr/>
                    <a:lstStyle/>
                    <a:p>
                      <a:pPr marL="0" marR="0">
                        <a:lnSpc>
                          <a:spcPct val="107000"/>
                        </a:lnSpc>
                        <a:spcBef>
                          <a:spcPts val="0"/>
                        </a:spcBef>
                        <a:spcAft>
                          <a:spcPts val="0"/>
                        </a:spcAft>
                      </a:pPr>
                      <a:r>
                        <a:rPr lang="en-US" sz="900" dirty="0">
                          <a:effectLst/>
                          <a:latin typeface="TimesNewRomanPSMT"/>
                          <a:ea typeface="Calibri" panose="020F0502020204030204" pitchFamily="34" charset="0"/>
                          <a:cs typeface="TimesNewRomanPSMT"/>
                        </a:rPr>
                        <a:t>Control of cloud constructs (VDCs) to maximize resource usage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100" b="1" dirty="0" smtClean="0">
                          <a:effectLst/>
                          <a:latin typeface="TimesNewRomanPSMT"/>
                          <a:ea typeface="Calibri" panose="020F0502020204030204" pitchFamily="34" charset="0"/>
                          <a:cs typeface="TimesNewRomanPSMT"/>
                        </a:rPr>
                        <a:t>Yes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smtClean="0">
                          <a:effectLst/>
                          <a:latin typeface="TimesNewRomanPSMT"/>
                          <a:ea typeface="Calibri" panose="020F0502020204030204" pitchFamily="34" charset="0"/>
                          <a:cs typeface="TimesNewRomanPSMT"/>
                        </a:rPr>
                        <a:t>No</a:t>
                      </a:r>
                      <a:r>
                        <a:rPr lang="en-US" sz="1000" b="1" dirty="0">
                          <a:effectLst/>
                          <a:latin typeface="TimesNewRomanPSMT"/>
                          <a:ea typeface="Calibri" panose="020F0502020204030204" pitchFamily="34" charset="0"/>
                          <a:cs typeface="TimesNewRomanPSMT"/>
                        </a:rPr>
                        <a:t> </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7697">
                <a:tc>
                  <a:txBody>
                    <a:bodyPr/>
                    <a:lstStyle/>
                    <a:p>
                      <a:pPr marL="0" marR="0">
                        <a:lnSpc>
                          <a:spcPct val="107000"/>
                        </a:lnSpc>
                        <a:spcBef>
                          <a:spcPts val="0"/>
                        </a:spcBef>
                        <a:spcAft>
                          <a:spcPts val="0"/>
                        </a:spcAft>
                      </a:pPr>
                      <a:r>
                        <a:rPr lang="en-US" sz="900" dirty="0">
                          <a:effectLst/>
                          <a:latin typeface="TimesNewRomanPSMT"/>
                          <a:ea typeface="Calibri" panose="020F0502020204030204" pitchFamily="34" charset="0"/>
                          <a:cs typeface="TimesNewRomanPSMT"/>
                        </a:rPr>
                        <a:t>Continuously drives actions to control cloud constructs (VDCs) layer in the desired state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100" b="1" dirty="0" smtClean="0">
                          <a:effectLst/>
                          <a:latin typeface="TimesNewRomanPSMT"/>
                          <a:ea typeface="Calibri" panose="020F0502020204030204" pitchFamily="34" charset="0"/>
                          <a:cs typeface="TimesNewRomanPSMT"/>
                        </a:rPr>
                        <a:t>Yes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smtClean="0">
                          <a:effectLst/>
                          <a:latin typeface="TimesNewRomanPSMT"/>
                          <a:ea typeface="Calibri" panose="020F0502020204030204" pitchFamily="34" charset="0"/>
                          <a:cs typeface="TimesNewRomanPSMT"/>
                        </a:rPr>
                        <a:t>No</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43293">
                <a:tc>
                  <a:txBody>
                    <a:bodyPr/>
                    <a:lstStyle/>
                    <a:p>
                      <a:pPr marL="0" marR="0">
                        <a:lnSpc>
                          <a:spcPct val="107000"/>
                        </a:lnSpc>
                        <a:spcBef>
                          <a:spcPts val="0"/>
                        </a:spcBef>
                        <a:spcAft>
                          <a:spcPts val="0"/>
                        </a:spcAft>
                      </a:pPr>
                      <a:r>
                        <a:rPr lang="en-US" sz="1000" b="1" dirty="0">
                          <a:effectLst/>
                          <a:latin typeface="TimesNewRomanPS-BoldMT"/>
                          <a:ea typeface="Calibri" panose="020F0502020204030204" pitchFamily="34" charset="0"/>
                          <a:cs typeface="TimesNewRomanPS-BoldMT"/>
                        </a:rPr>
                        <a:t>Storage Control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BoldMT"/>
                          <a:ea typeface="Calibri" panose="020F0502020204030204" pitchFamily="34" charset="0"/>
                          <a:cs typeface="TimesNewRomanPS-BoldMT"/>
                        </a:rPr>
                        <a:t> </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BoldMT"/>
                          <a:ea typeface="Calibri" panose="020F0502020204030204" pitchFamily="34" charset="0"/>
                          <a:cs typeface="TimesNewRomanPS-BoldMT"/>
                        </a:rPr>
                        <a:t> </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7697">
                <a:tc>
                  <a:txBody>
                    <a:bodyPr/>
                    <a:lstStyle/>
                    <a:p>
                      <a:pPr marL="0" marR="0">
                        <a:lnSpc>
                          <a:spcPct val="107000"/>
                        </a:lnSpc>
                        <a:spcBef>
                          <a:spcPts val="0"/>
                        </a:spcBef>
                        <a:spcAft>
                          <a:spcPts val="0"/>
                        </a:spcAft>
                      </a:pPr>
                      <a:r>
                        <a:rPr lang="en-US" sz="900" dirty="0">
                          <a:effectLst/>
                          <a:latin typeface="TimesNewRomanPSMT"/>
                          <a:ea typeface="Calibri" panose="020F0502020204030204" pitchFamily="34" charset="0"/>
                          <a:cs typeface="TimesNewRomanPSMT"/>
                        </a:rPr>
                        <a:t>Continuously drives actions in the storage layers to control the environment in the desired</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100" b="1" dirty="0" smtClean="0">
                          <a:effectLst/>
                          <a:latin typeface="TimesNewRomanPSMT"/>
                          <a:ea typeface="Calibri" panose="020F0502020204030204" pitchFamily="34" charset="0"/>
                          <a:cs typeface="TimesNewRomanPSMT"/>
                        </a:rPr>
                        <a:t>Yes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smtClean="0">
                          <a:effectLst/>
                          <a:latin typeface="TimesNewRomanPSMT"/>
                          <a:ea typeface="Calibri" panose="020F0502020204030204" pitchFamily="34" charset="0"/>
                          <a:cs typeface="TimesNewRomanPSMT"/>
                        </a:rPr>
                        <a:t>No</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43293">
                <a:tc>
                  <a:txBody>
                    <a:bodyPr/>
                    <a:lstStyle/>
                    <a:p>
                      <a:pPr marL="0" marR="0">
                        <a:lnSpc>
                          <a:spcPct val="107000"/>
                        </a:lnSpc>
                        <a:spcBef>
                          <a:spcPts val="0"/>
                        </a:spcBef>
                        <a:spcAft>
                          <a:spcPts val="0"/>
                        </a:spcAft>
                      </a:pPr>
                      <a:r>
                        <a:rPr lang="en-US" sz="900" dirty="0">
                          <a:effectLst/>
                          <a:latin typeface="TimesNewRomanPSMT"/>
                          <a:ea typeface="Calibri" panose="020F0502020204030204" pitchFamily="34" charset="0"/>
                          <a:cs typeface="TimesNewRomanPSMT"/>
                        </a:rPr>
                        <a:t>state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100" b="1" dirty="0" smtClean="0">
                          <a:effectLst/>
                          <a:latin typeface="TimesNewRomanPSMT"/>
                          <a:ea typeface="Calibri" panose="020F0502020204030204" pitchFamily="34" charset="0"/>
                          <a:cs typeface="TimesNewRomanPSMT"/>
                        </a:rPr>
                        <a:t>Yes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smtClean="0">
                          <a:effectLst/>
                          <a:latin typeface="TimesNewRomanPSMT"/>
                          <a:ea typeface="Calibri" panose="020F0502020204030204" pitchFamily="34" charset="0"/>
                          <a:cs typeface="TimesNewRomanPSMT"/>
                        </a:rPr>
                        <a:t>No</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7697">
                <a:tc>
                  <a:txBody>
                    <a:bodyPr/>
                    <a:lstStyle/>
                    <a:p>
                      <a:pPr marL="0" marR="0">
                        <a:lnSpc>
                          <a:spcPct val="107000"/>
                        </a:lnSpc>
                        <a:spcBef>
                          <a:spcPts val="0"/>
                        </a:spcBef>
                        <a:spcAft>
                          <a:spcPts val="0"/>
                        </a:spcAft>
                      </a:pPr>
                      <a:r>
                        <a:rPr lang="en-US" sz="900" dirty="0">
                          <a:effectLst/>
                          <a:latin typeface="TimesNewRomanPSMT"/>
                          <a:ea typeface="Calibri" panose="020F0502020204030204" pitchFamily="34" charset="0"/>
                          <a:cs typeface="TimesNewRomanPSMT"/>
                        </a:rPr>
                        <a:t>Continuously drives actions in the storage layers to assure application performance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100" b="1" dirty="0" smtClean="0">
                          <a:effectLst/>
                          <a:latin typeface="TimesNewRomanPSMT"/>
                          <a:ea typeface="Calibri" panose="020F0502020204030204" pitchFamily="34" charset="0"/>
                          <a:cs typeface="TimesNewRomanPSMT"/>
                        </a:rPr>
                        <a:t>Yes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smtClean="0">
                          <a:effectLst/>
                          <a:latin typeface="TimesNewRomanPSMT"/>
                          <a:ea typeface="Calibri" panose="020F0502020204030204" pitchFamily="34" charset="0"/>
                          <a:cs typeface="TimesNewRomanPSMT"/>
                        </a:rPr>
                        <a:t>No</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7697">
                <a:tc>
                  <a:txBody>
                    <a:bodyPr/>
                    <a:lstStyle/>
                    <a:p>
                      <a:pPr marL="0" marR="0">
                        <a:lnSpc>
                          <a:spcPct val="107000"/>
                        </a:lnSpc>
                        <a:spcBef>
                          <a:spcPts val="0"/>
                        </a:spcBef>
                        <a:spcAft>
                          <a:spcPts val="0"/>
                        </a:spcAft>
                      </a:pPr>
                      <a:r>
                        <a:rPr lang="en-US" sz="900" dirty="0">
                          <a:effectLst/>
                          <a:latin typeface="TimesNewRomanPSMT"/>
                          <a:ea typeface="Calibri" panose="020F0502020204030204" pitchFamily="34" charset="0"/>
                          <a:cs typeface="TimesNewRomanPSMT"/>
                        </a:rPr>
                        <a:t>Continuously drives actions in the storage layers to maximize resource utilization</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100" b="1" dirty="0" smtClean="0">
                          <a:effectLst/>
                          <a:latin typeface="TimesNewRomanPSMT"/>
                          <a:ea typeface="Calibri" panose="020F0502020204030204" pitchFamily="34" charset="0"/>
                          <a:cs typeface="TimesNewRomanPSMT"/>
                        </a:rPr>
                        <a:t>Yes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smtClean="0">
                          <a:effectLst/>
                          <a:latin typeface="TimesNewRomanPSMT"/>
                          <a:ea typeface="Calibri" panose="020F0502020204030204" pitchFamily="34" charset="0"/>
                          <a:cs typeface="TimesNewRomanPSMT"/>
                        </a:rPr>
                        <a:t>No</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43293">
                <a:tc>
                  <a:txBody>
                    <a:bodyPr/>
                    <a:lstStyle/>
                    <a:p>
                      <a:pPr marL="0" marR="0">
                        <a:lnSpc>
                          <a:spcPct val="107000"/>
                        </a:lnSpc>
                        <a:spcBef>
                          <a:spcPts val="0"/>
                        </a:spcBef>
                        <a:spcAft>
                          <a:spcPts val="0"/>
                        </a:spcAft>
                      </a:pPr>
                      <a:r>
                        <a:rPr lang="en-US" sz="1000" b="1" dirty="0">
                          <a:effectLst/>
                          <a:latin typeface="TimesNewRomanPS-BoldMT"/>
                          <a:ea typeface="Calibri" panose="020F0502020204030204" pitchFamily="34" charset="0"/>
                          <a:cs typeface="TimesNewRomanPS-BoldMT"/>
                        </a:rPr>
                        <a:t>Fabric Control</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a:effectLst/>
                          <a:latin typeface="TimesNewRomanPS-BoldMT"/>
                          <a:ea typeface="Calibri" panose="020F0502020204030204" pitchFamily="34" charset="0"/>
                          <a:cs typeface="TimesNewRomanPS-BoldMT"/>
                        </a:rPr>
                        <a:t> </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BoldMT"/>
                          <a:ea typeface="Calibri" panose="020F0502020204030204" pitchFamily="34" charset="0"/>
                          <a:cs typeface="TimesNewRomanPS-BoldMT"/>
                        </a:rPr>
                        <a:t> </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7697">
                <a:tc>
                  <a:txBody>
                    <a:bodyPr/>
                    <a:lstStyle/>
                    <a:p>
                      <a:pPr marL="0" marR="0">
                        <a:lnSpc>
                          <a:spcPct val="107000"/>
                        </a:lnSpc>
                        <a:spcBef>
                          <a:spcPts val="0"/>
                        </a:spcBef>
                        <a:spcAft>
                          <a:spcPts val="0"/>
                        </a:spcAft>
                      </a:pPr>
                      <a:r>
                        <a:rPr lang="en-US" sz="900" dirty="0">
                          <a:effectLst/>
                          <a:latin typeface="TimesNewRomanPSMT"/>
                          <a:ea typeface="Calibri" panose="020F0502020204030204" pitchFamily="34" charset="0"/>
                          <a:cs typeface="TimesNewRomanPSMT"/>
                        </a:rPr>
                        <a:t>Continuously drives actions in the fabric layers to control the environment in the desired state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100" b="1" dirty="0" smtClean="0">
                          <a:effectLst/>
                          <a:latin typeface="TimesNewRomanPSMT"/>
                          <a:ea typeface="Calibri" panose="020F0502020204030204" pitchFamily="34" charset="0"/>
                          <a:cs typeface="TimesNewRomanPSMT"/>
                        </a:rPr>
                        <a:t>Yes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smtClean="0">
                          <a:effectLst/>
                          <a:latin typeface="TimesNewRomanPSMT"/>
                          <a:ea typeface="Calibri" panose="020F0502020204030204" pitchFamily="34" charset="0"/>
                          <a:cs typeface="TimesNewRomanPSMT"/>
                        </a:rPr>
                        <a:t>No</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7697">
                <a:tc>
                  <a:txBody>
                    <a:bodyPr/>
                    <a:lstStyle/>
                    <a:p>
                      <a:pPr marL="0" marR="0">
                        <a:lnSpc>
                          <a:spcPct val="107000"/>
                        </a:lnSpc>
                        <a:spcBef>
                          <a:spcPts val="0"/>
                        </a:spcBef>
                        <a:spcAft>
                          <a:spcPts val="0"/>
                        </a:spcAft>
                      </a:pPr>
                      <a:r>
                        <a:rPr lang="en-US" sz="900" dirty="0">
                          <a:effectLst/>
                          <a:latin typeface="TimesNewRomanPSMT"/>
                          <a:ea typeface="Calibri" panose="020F0502020204030204" pitchFamily="34" charset="0"/>
                          <a:cs typeface="TimesNewRomanPSMT"/>
                        </a:rPr>
                        <a:t>Continuously drives actions in the fabric layers to assure application performance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100" b="1" dirty="0" smtClean="0">
                          <a:effectLst/>
                          <a:latin typeface="TimesNewRomanPSMT"/>
                          <a:ea typeface="Calibri" panose="020F0502020204030204" pitchFamily="34" charset="0"/>
                          <a:cs typeface="TimesNewRomanPSMT"/>
                        </a:rPr>
                        <a:t>Yes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smtClean="0">
                          <a:effectLst/>
                          <a:latin typeface="TimesNewRomanPSMT"/>
                          <a:ea typeface="Calibri" panose="020F0502020204030204" pitchFamily="34" charset="0"/>
                          <a:cs typeface="TimesNewRomanPSMT"/>
                        </a:rPr>
                        <a:t>No</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7697">
                <a:tc>
                  <a:txBody>
                    <a:bodyPr/>
                    <a:lstStyle/>
                    <a:p>
                      <a:pPr marL="0" marR="0">
                        <a:lnSpc>
                          <a:spcPct val="107000"/>
                        </a:lnSpc>
                        <a:spcBef>
                          <a:spcPts val="0"/>
                        </a:spcBef>
                        <a:spcAft>
                          <a:spcPts val="0"/>
                        </a:spcAft>
                      </a:pPr>
                      <a:r>
                        <a:rPr lang="en-US" sz="900" dirty="0">
                          <a:effectLst/>
                          <a:latin typeface="TimesNewRomanPSMT"/>
                          <a:ea typeface="Calibri" panose="020F0502020204030204" pitchFamily="34" charset="0"/>
                          <a:cs typeface="TimesNewRomanPSMT"/>
                        </a:rPr>
                        <a:t>Continuously drives actions in the fabric layers to maximize resource utilization</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a:effectLst/>
                          <a:latin typeface="TimesNewRomanPSMT"/>
                          <a:ea typeface="Calibri" panose="020F0502020204030204" pitchFamily="34" charset="0"/>
                          <a:cs typeface="TimesNewRomanPSMT"/>
                        </a:rPr>
                        <a:t> </a:t>
                      </a:r>
                      <a:r>
                        <a:rPr lang="en-US" sz="1100" b="1" dirty="0" smtClean="0">
                          <a:effectLst/>
                          <a:latin typeface="TimesNewRomanPSMT"/>
                          <a:ea typeface="Calibri" panose="020F0502020204030204" pitchFamily="34" charset="0"/>
                          <a:cs typeface="TimesNewRomanPSMT"/>
                        </a:rPr>
                        <a:t>Yes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b="1" dirty="0" smtClean="0">
                          <a:effectLst/>
                          <a:latin typeface="TimesNewRomanPSMT"/>
                          <a:ea typeface="Calibri" panose="020F0502020204030204" pitchFamily="34" charset="0"/>
                          <a:cs typeface="TimesNewRomanPSMT"/>
                        </a:rPr>
                        <a:t>No</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7697">
                <a:tc>
                  <a:txBody>
                    <a:bodyPr/>
                    <a:lstStyle/>
                    <a:p>
                      <a:pPr marL="0" marR="0">
                        <a:lnSpc>
                          <a:spcPct val="107000"/>
                        </a:lnSpc>
                        <a:spcBef>
                          <a:spcPts val="0"/>
                        </a:spcBef>
                        <a:spcAft>
                          <a:spcPts val="0"/>
                        </a:spcAft>
                      </a:pPr>
                      <a:r>
                        <a:rPr lang="en-US" sz="1000" b="1" dirty="0" smtClean="0">
                          <a:effectLst/>
                          <a:latin typeface="TimesNewRomanPS-BoldMT"/>
                          <a:ea typeface="Calibri" panose="020F0502020204030204" pitchFamily="34" charset="0"/>
                          <a:cs typeface="Times New Roman" panose="02020603050405020304" pitchFamily="18" charset="0"/>
                        </a:rPr>
                        <a:t>Network</a:t>
                      </a:r>
                      <a:r>
                        <a:rPr lang="en-US" sz="1000" b="1" baseline="0" dirty="0" smtClean="0">
                          <a:effectLst/>
                          <a:latin typeface="TimesNewRomanPS-BoldMT"/>
                          <a:ea typeface="Calibri" panose="020F0502020204030204" pitchFamily="34" charset="0"/>
                          <a:cs typeface="Times New Roman" panose="02020603050405020304" pitchFamily="18" charset="0"/>
                        </a:rPr>
                        <a:t> Control</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7697">
                <a:tc>
                  <a:txBody>
                    <a:bodyPr/>
                    <a:lstStyle/>
                    <a:p>
                      <a:pPr marL="0" marR="0" indent="0" algn="l" defTabSz="685800" rtl="0" eaLnBrk="1" fontAlgn="auto" latinLnBrk="0" hangingPunct="1">
                        <a:lnSpc>
                          <a:spcPct val="107000"/>
                        </a:lnSpc>
                        <a:spcBef>
                          <a:spcPts val="0"/>
                        </a:spcBef>
                        <a:spcAft>
                          <a:spcPts val="0"/>
                        </a:spcAft>
                        <a:buClrTx/>
                        <a:buSzTx/>
                        <a:buFontTx/>
                        <a:buNone/>
                        <a:tabLst/>
                        <a:defRPr/>
                      </a:pPr>
                      <a:r>
                        <a:rPr lang="en-US" sz="900" b="0" dirty="0" smtClean="0">
                          <a:effectLst/>
                          <a:latin typeface="Calibri" panose="020F0502020204030204" pitchFamily="34" charset="0"/>
                          <a:ea typeface="Calibri" panose="020F0502020204030204" pitchFamily="34" charset="0"/>
                          <a:cs typeface="Times New Roman" panose="02020603050405020304" pitchFamily="18" charset="0"/>
                        </a:rPr>
                        <a:t>Continuously</a:t>
                      </a:r>
                      <a:r>
                        <a:rPr lang="en-US" sz="900" b="0" baseline="0" dirty="0" smtClean="0">
                          <a:effectLst/>
                          <a:latin typeface="Calibri" panose="020F0502020204030204" pitchFamily="34" charset="0"/>
                          <a:ea typeface="Calibri" panose="020F0502020204030204" pitchFamily="34" charset="0"/>
                          <a:cs typeface="Times New Roman" panose="02020603050405020304" pitchFamily="18" charset="0"/>
                        </a:rPr>
                        <a:t> drives actions in the network layers to control the environment in the desired state</a:t>
                      </a:r>
                      <a:endParaRPr lang="en-US" sz="9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1" dirty="0" smtClean="0">
                          <a:effectLst/>
                          <a:latin typeface="Calibri" panose="020F0502020204030204" pitchFamily="34" charset="0"/>
                          <a:ea typeface="Calibri" panose="020F0502020204030204" pitchFamily="34" charset="0"/>
                          <a:cs typeface="Times New Roman" panose="02020603050405020304" pitchFamily="18" charset="0"/>
                        </a:rPr>
                        <a:t>Yes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1" dirty="0" smtClean="0">
                          <a:effectLst/>
                          <a:latin typeface="Calibri" panose="020F0502020204030204" pitchFamily="34" charset="0"/>
                          <a:ea typeface="Calibri" panose="020F0502020204030204" pitchFamily="34" charset="0"/>
                          <a:cs typeface="Times New Roman" panose="02020603050405020304" pitchFamily="18" charset="0"/>
                        </a:rPr>
                        <a:t>No</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7697">
                <a:tc>
                  <a:txBody>
                    <a:bodyPr/>
                    <a:lstStyle/>
                    <a:p>
                      <a:pPr marL="0" marR="0" indent="0" algn="l" defTabSz="685800" rtl="0" eaLnBrk="1" fontAlgn="auto" latinLnBrk="0" hangingPunct="1">
                        <a:lnSpc>
                          <a:spcPct val="107000"/>
                        </a:lnSpc>
                        <a:spcBef>
                          <a:spcPts val="0"/>
                        </a:spcBef>
                        <a:spcAft>
                          <a:spcPts val="0"/>
                        </a:spcAft>
                        <a:buClrTx/>
                        <a:buSzTx/>
                        <a:buFontTx/>
                        <a:buNone/>
                        <a:tabLst/>
                        <a:defRPr/>
                      </a:pPr>
                      <a:r>
                        <a:rPr lang="en-US" sz="900" b="0" dirty="0" smtClean="0">
                          <a:effectLst/>
                          <a:latin typeface="Calibri" panose="020F0502020204030204" pitchFamily="34" charset="0"/>
                          <a:ea typeface="Calibri" panose="020F0502020204030204" pitchFamily="34" charset="0"/>
                          <a:cs typeface="Times New Roman" panose="02020603050405020304" pitchFamily="18" charset="0"/>
                        </a:rPr>
                        <a:t>Continuously drives actions in the Network layers to assure application performance</a:t>
                      </a:r>
                      <a:endParaRPr lang="en-US" sz="9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1" dirty="0" smtClean="0">
                          <a:effectLst/>
                          <a:latin typeface="Calibri" panose="020F0502020204030204" pitchFamily="34" charset="0"/>
                          <a:ea typeface="Calibri" panose="020F0502020204030204" pitchFamily="34" charset="0"/>
                          <a:cs typeface="Times New Roman" panose="02020603050405020304" pitchFamily="18" charset="0"/>
                        </a:rPr>
                        <a:t>Yes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1" dirty="0" smtClean="0">
                          <a:effectLst/>
                          <a:latin typeface="Calibri" panose="020F0502020204030204" pitchFamily="34" charset="0"/>
                          <a:ea typeface="Calibri" panose="020F0502020204030204" pitchFamily="34" charset="0"/>
                          <a:cs typeface="Times New Roman" panose="02020603050405020304" pitchFamily="18" charset="0"/>
                        </a:rPr>
                        <a:t>No</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7697">
                <a:tc>
                  <a:txBody>
                    <a:bodyPr/>
                    <a:lstStyle/>
                    <a:p>
                      <a:pPr marL="0" marR="0" indent="0" algn="l" defTabSz="685800" rtl="0" eaLnBrk="1" fontAlgn="auto" latinLnBrk="0" hangingPunct="1">
                        <a:lnSpc>
                          <a:spcPct val="107000"/>
                        </a:lnSpc>
                        <a:spcBef>
                          <a:spcPts val="0"/>
                        </a:spcBef>
                        <a:spcAft>
                          <a:spcPts val="0"/>
                        </a:spcAft>
                        <a:buClrTx/>
                        <a:buSzTx/>
                        <a:buFontTx/>
                        <a:buNone/>
                        <a:tabLst/>
                        <a:defRPr/>
                      </a:pPr>
                      <a:r>
                        <a:rPr lang="en-US" sz="900" b="0" dirty="0" smtClean="0">
                          <a:effectLst/>
                          <a:latin typeface="Calibri" panose="020F0502020204030204" pitchFamily="34" charset="0"/>
                          <a:ea typeface="Calibri" panose="020F0502020204030204" pitchFamily="34" charset="0"/>
                          <a:cs typeface="Times New Roman" panose="02020603050405020304" pitchFamily="18" charset="0"/>
                        </a:rPr>
                        <a:t>Continuously drives actions in the network layers to maximize</a:t>
                      </a:r>
                      <a:r>
                        <a:rPr lang="en-US" sz="900" b="0" baseline="0" dirty="0" smtClean="0">
                          <a:effectLst/>
                          <a:latin typeface="Calibri" panose="020F0502020204030204" pitchFamily="34" charset="0"/>
                          <a:ea typeface="Calibri" panose="020F0502020204030204" pitchFamily="34" charset="0"/>
                          <a:cs typeface="Times New Roman" panose="02020603050405020304" pitchFamily="18" charset="0"/>
                        </a:rPr>
                        <a:t> resource utilization</a:t>
                      </a:r>
                      <a:endParaRPr lang="en-US" sz="9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1" dirty="0" smtClean="0">
                          <a:effectLst/>
                          <a:latin typeface="Calibri" panose="020F0502020204030204" pitchFamily="34" charset="0"/>
                          <a:ea typeface="Calibri" panose="020F0502020204030204" pitchFamily="34" charset="0"/>
                          <a:cs typeface="Times New Roman" panose="02020603050405020304" pitchFamily="18" charset="0"/>
                        </a:rPr>
                        <a:t>Yes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1" dirty="0" smtClean="0">
                          <a:effectLst/>
                          <a:latin typeface="Calibri" panose="020F0502020204030204" pitchFamily="34" charset="0"/>
                          <a:ea typeface="Calibri" panose="020F0502020204030204" pitchFamily="34" charset="0"/>
                          <a:cs typeface="Times New Roman" panose="02020603050405020304" pitchFamily="18" charset="0"/>
                        </a:rPr>
                        <a:t>No</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41339971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1061957" cy="677108"/>
          </a:xfrm>
          <a:prstGeom prst="rect">
            <a:avLst/>
          </a:prstGeom>
          <a:noFill/>
        </p:spPr>
        <p:txBody>
          <a:bodyPr wrap="none" rtlCol="0">
            <a:spAutoFit/>
          </a:bodyPr>
          <a:lstStyle/>
          <a:p>
            <a:r>
              <a:rPr lang="en-US" sz="2000" b="1" dirty="0" smtClean="0"/>
              <a:t>Agenda:</a:t>
            </a:r>
          </a:p>
          <a:p>
            <a:endParaRPr lang="en-US" dirty="0"/>
          </a:p>
        </p:txBody>
      </p:sp>
      <p:sp>
        <p:nvSpPr>
          <p:cNvPr id="7" name="Rectangle 6"/>
          <p:cNvSpPr/>
          <p:nvPr/>
        </p:nvSpPr>
        <p:spPr>
          <a:xfrm>
            <a:off x="304800" y="3075806"/>
            <a:ext cx="7924800" cy="61257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4800" y="813449"/>
            <a:ext cx="8305800" cy="3539430"/>
          </a:xfrm>
          <a:prstGeom prst="rect">
            <a:avLst/>
          </a:prstGeom>
          <a:noFill/>
        </p:spPr>
        <p:txBody>
          <a:bodyPr wrap="square" rtlCol="0">
            <a:spAutoFit/>
          </a:bodyPr>
          <a:lstStyle/>
          <a:p>
            <a:pPr marL="342900" indent="-342900">
              <a:buAutoNum type="arabicPeriod"/>
            </a:pPr>
            <a:r>
              <a:rPr lang="en-US" sz="1600" dirty="0"/>
              <a:t>First Data’s Business Challenges</a:t>
            </a:r>
            <a:br>
              <a:rPr lang="en-US" sz="1600" dirty="0"/>
            </a:br>
            <a:endParaRPr lang="en-US" sz="1600" dirty="0"/>
          </a:p>
          <a:p>
            <a:pPr marL="342900" indent="-342900">
              <a:buAutoNum type="arabicPeriod"/>
            </a:pPr>
            <a:r>
              <a:rPr lang="en-US" sz="1600" dirty="0"/>
              <a:t>First Data’s Key Requirements to meet these challenges</a:t>
            </a:r>
            <a:br>
              <a:rPr lang="en-US" sz="1600" dirty="0"/>
            </a:br>
            <a:endParaRPr lang="en-US" sz="1600" dirty="0"/>
          </a:p>
          <a:p>
            <a:pPr marL="342900" indent="-342900">
              <a:buAutoNum type="arabicPeriod"/>
            </a:pPr>
            <a:r>
              <a:rPr lang="en-US" sz="1600" dirty="0"/>
              <a:t>POV Overview</a:t>
            </a:r>
            <a:br>
              <a:rPr lang="en-US" sz="1600" dirty="0"/>
            </a:br>
            <a:endParaRPr lang="en-US" sz="1600" dirty="0"/>
          </a:p>
          <a:p>
            <a:pPr marL="342900" indent="-342900">
              <a:buAutoNum type="arabicPeriod"/>
            </a:pPr>
            <a:r>
              <a:rPr lang="en-US" sz="1600" dirty="0"/>
              <a:t>ROI Presentation</a:t>
            </a:r>
            <a:br>
              <a:rPr lang="en-US" sz="1600" dirty="0"/>
            </a:br>
            <a:endParaRPr lang="en-US" sz="1600" dirty="0"/>
          </a:p>
          <a:p>
            <a:pPr marL="342900" indent="-342900">
              <a:buAutoNum type="arabicPeriod"/>
            </a:pPr>
            <a:r>
              <a:rPr lang="en-US" sz="1600" dirty="0"/>
              <a:t>VMTurbo Competitive comparison</a:t>
            </a:r>
            <a:br>
              <a:rPr lang="en-US" sz="1600" dirty="0"/>
            </a:br>
            <a:endParaRPr lang="en-US" sz="1600" dirty="0"/>
          </a:p>
          <a:p>
            <a:pPr marL="342900" indent="-342900">
              <a:buFontTx/>
              <a:buAutoNum type="arabicPeriod"/>
            </a:pPr>
            <a:r>
              <a:rPr lang="en-US" sz="1600" dirty="0" smtClean="0"/>
              <a:t>Operationalizing VMTurbo / Proposal </a:t>
            </a:r>
            <a:r>
              <a:rPr lang="en-US" sz="1600" dirty="0"/>
              <a:t>Discussion </a:t>
            </a:r>
            <a:br>
              <a:rPr lang="en-US" sz="1600" dirty="0"/>
            </a:br>
            <a:endParaRPr lang="en-US" sz="1600" dirty="0"/>
          </a:p>
          <a:p>
            <a:pPr marL="342900" indent="-342900">
              <a:buAutoNum type="arabicPeriod"/>
            </a:pPr>
            <a:r>
              <a:rPr lang="en-US" sz="1600" dirty="0"/>
              <a:t>Appendix (ROI Numbers confirmed through plans)</a:t>
            </a:r>
            <a:br>
              <a:rPr lang="en-US" sz="1600" dirty="0"/>
            </a:br>
            <a:endParaRPr lang="en-US" sz="1600" dirty="0"/>
          </a:p>
        </p:txBody>
      </p:sp>
    </p:spTree>
    <p:extLst>
      <p:ext uri="{BB962C8B-B14F-4D97-AF65-F5344CB8AC3E}">
        <p14:creationId xmlns:p14="http://schemas.microsoft.com/office/powerpoint/2010/main" val="34080399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71328" y="197248"/>
            <a:ext cx="8229600" cy="431506"/>
          </a:xfrm>
        </p:spPr>
        <p:txBody>
          <a:bodyPr>
            <a:noAutofit/>
          </a:bodyPr>
          <a:lstStyle/>
          <a:p>
            <a:pPr algn="l"/>
            <a:r>
              <a:rPr lang="en-US" sz="2800" dirty="0"/>
              <a:t>VMTurbo Improves CAPEX and OPEX</a:t>
            </a:r>
          </a:p>
        </p:txBody>
      </p:sp>
      <p:sp>
        <p:nvSpPr>
          <p:cNvPr id="9" name="Content Placeholder 7"/>
          <p:cNvSpPr>
            <a:spLocks noGrp="1"/>
          </p:cNvSpPr>
          <p:nvPr>
            <p:ph idx="1"/>
          </p:nvPr>
        </p:nvSpPr>
        <p:spPr>
          <a:xfrm>
            <a:off x="1601031" y="633474"/>
            <a:ext cx="3046338" cy="1001112"/>
          </a:xfrm>
        </p:spPr>
        <p:txBody>
          <a:bodyPr>
            <a:normAutofit lnSpcReduction="10000"/>
          </a:bodyPr>
          <a:lstStyle/>
          <a:p>
            <a:pPr marL="0" indent="0" algn="ctr">
              <a:buNone/>
            </a:pPr>
            <a:r>
              <a:rPr lang="en-US" sz="1600" b="1" dirty="0"/>
              <a:t>55%</a:t>
            </a:r>
            <a:r>
              <a:rPr lang="en-US" sz="1600" dirty="0"/>
              <a:t> of customers increased IT staff productivity by </a:t>
            </a:r>
            <a:br>
              <a:rPr lang="en-US" sz="1600" dirty="0"/>
            </a:br>
            <a:r>
              <a:rPr lang="en-US" sz="1600" b="1" dirty="0"/>
              <a:t>20% or more</a:t>
            </a:r>
            <a:r>
              <a:rPr lang="en-US" sz="1600" dirty="0"/>
              <a:t> since deploying VMTurbo</a:t>
            </a:r>
          </a:p>
        </p:txBody>
      </p:sp>
      <p:sp>
        <p:nvSpPr>
          <p:cNvPr id="10" name="Content Placeholder 7"/>
          <p:cNvSpPr txBox="1">
            <a:spLocks/>
          </p:cNvSpPr>
          <p:nvPr/>
        </p:nvSpPr>
        <p:spPr>
          <a:xfrm>
            <a:off x="5791200" y="4054914"/>
            <a:ext cx="3046338" cy="1001112"/>
          </a:xfrm>
          <a:prstGeom prst="rect">
            <a:avLst/>
          </a:prstGeom>
        </p:spPr>
        <p:txBody>
          <a:bodyPr vert="horz" lIns="91436" tIns="45718" rIns="91436" bIns="45718" rtlCol="0">
            <a:normAutofit lnSpcReduction="10000"/>
          </a:bodyPr>
          <a:lstStyle>
            <a:lvl1pPr marL="342900" indent="-342900" algn="l" defTabSz="457200" rtl="0" eaLnBrk="1" latinLnBrk="0" hangingPunct="1">
              <a:spcBef>
                <a:spcPct val="20000"/>
              </a:spcBef>
              <a:buClr>
                <a:srgbClr val="337BBB"/>
              </a:buClr>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Clr>
                <a:srgbClr val="337BBB"/>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337BBB"/>
              </a:buClr>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Clr>
                <a:srgbClr val="337BBB"/>
              </a:buClr>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ct val="20000"/>
              </a:spcBef>
              <a:buClr>
                <a:srgbClr val="337BBB"/>
              </a:buClr>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600" b="1" dirty="0">
                <a:latin typeface="+mj-lt"/>
              </a:rPr>
              <a:t>80%</a:t>
            </a:r>
            <a:r>
              <a:rPr lang="en-US" sz="1600" dirty="0">
                <a:latin typeface="+mj-lt"/>
              </a:rPr>
              <a:t> of customers increased resource utilization by </a:t>
            </a:r>
            <a:br>
              <a:rPr lang="en-US" sz="1600" dirty="0">
                <a:latin typeface="+mj-lt"/>
              </a:rPr>
            </a:br>
            <a:r>
              <a:rPr lang="en-US" sz="1600" b="1" dirty="0">
                <a:latin typeface="+mj-lt"/>
              </a:rPr>
              <a:t>20% or more</a:t>
            </a:r>
            <a:r>
              <a:rPr lang="en-US" sz="1600" dirty="0">
                <a:latin typeface="+mj-lt"/>
              </a:rPr>
              <a:t> since deploying VMTurbo</a:t>
            </a:r>
          </a:p>
        </p:txBody>
      </p:sp>
      <p:grpSp>
        <p:nvGrpSpPr>
          <p:cNvPr id="11" name="Group 10"/>
          <p:cNvGrpSpPr/>
          <p:nvPr/>
        </p:nvGrpSpPr>
        <p:grpSpPr>
          <a:xfrm>
            <a:off x="346662" y="1634587"/>
            <a:ext cx="4190667" cy="3054215"/>
            <a:chOff x="137051" y="1634586"/>
            <a:chExt cx="4190667" cy="3054215"/>
          </a:xfrm>
        </p:grpSpPr>
        <p:pic>
          <p:nvPicPr>
            <p:cNvPr id="12" name="Picture 11" descr="9B1-5C2-EEB-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51" y="1634586"/>
              <a:ext cx="4190667" cy="3054215"/>
            </a:xfrm>
            <a:prstGeom prst="rect">
              <a:avLst/>
            </a:prstGeom>
          </p:spPr>
        </p:pic>
        <p:graphicFrame>
          <p:nvGraphicFramePr>
            <p:cNvPr id="13" name="Chart 12"/>
            <p:cNvGraphicFramePr>
              <a:graphicFrameLocks/>
            </p:cNvGraphicFramePr>
            <p:nvPr>
              <p:extLst>
                <p:ext uri="{D42A27DB-BD31-4B8C-83A1-F6EECF244321}">
                  <p14:modId xmlns:p14="http://schemas.microsoft.com/office/powerpoint/2010/main" val="921381200"/>
                </p:ext>
              </p:extLst>
            </p:nvPr>
          </p:nvGraphicFramePr>
          <p:xfrm>
            <a:off x="320571" y="2159786"/>
            <a:ext cx="3749435" cy="2120182"/>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p:cNvSpPr txBox="1"/>
            <p:nvPr/>
          </p:nvSpPr>
          <p:spPr>
            <a:xfrm>
              <a:off x="409893" y="2225246"/>
              <a:ext cx="1954381" cy="307777"/>
            </a:xfrm>
            <a:prstGeom prst="rect">
              <a:avLst/>
            </a:prstGeom>
            <a:noFill/>
          </p:spPr>
          <p:txBody>
            <a:bodyPr wrap="none" rtlCol="0">
              <a:spAutoFit/>
            </a:bodyPr>
            <a:lstStyle/>
            <a:p>
              <a:r>
                <a:rPr lang="en-US" sz="1400" b="1" dirty="0"/>
                <a:t>VMTurbo Impacts OpEx</a:t>
              </a:r>
            </a:p>
          </p:txBody>
        </p:sp>
        <p:sp>
          <p:nvSpPr>
            <p:cNvPr id="15" name="TextBox 14"/>
            <p:cNvSpPr txBox="1"/>
            <p:nvPr/>
          </p:nvSpPr>
          <p:spPr>
            <a:xfrm>
              <a:off x="3486256" y="3151042"/>
              <a:ext cx="428635" cy="261610"/>
            </a:xfrm>
            <a:prstGeom prst="rect">
              <a:avLst/>
            </a:prstGeom>
            <a:noFill/>
          </p:spPr>
          <p:txBody>
            <a:bodyPr wrap="none" rtlCol="0">
              <a:spAutoFit/>
            </a:bodyPr>
            <a:lstStyle/>
            <a:p>
              <a:r>
                <a:rPr lang="en-US" sz="1100" dirty="0"/>
                <a:t>: </a:t>
              </a:r>
              <a:r>
                <a:rPr lang="en-US" sz="1100" b="1" dirty="0"/>
                <a:t>2%</a:t>
              </a:r>
            </a:p>
          </p:txBody>
        </p:sp>
        <p:sp>
          <p:nvSpPr>
            <p:cNvPr id="16" name="TextBox 15"/>
            <p:cNvSpPr txBox="1"/>
            <p:nvPr/>
          </p:nvSpPr>
          <p:spPr>
            <a:xfrm>
              <a:off x="3309584" y="3338221"/>
              <a:ext cx="500132" cy="261610"/>
            </a:xfrm>
            <a:prstGeom prst="rect">
              <a:avLst/>
            </a:prstGeom>
            <a:noFill/>
          </p:spPr>
          <p:txBody>
            <a:bodyPr wrap="none" rtlCol="0">
              <a:spAutoFit/>
            </a:bodyPr>
            <a:lstStyle/>
            <a:p>
              <a:r>
                <a:rPr lang="en-US" sz="1100" dirty="0"/>
                <a:t>: </a:t>
              </a:r>
              <a:r>
                <a:rPr lang="en-US" sz="1100" b="1" dirty="0"/>
                <a:t>13%</a:t>
              </a:r>
            </a:p>
          </p:txBody>
        </p:sp>
        <p:sp>
          <p:nvSpPr>
            <p:cNvPr id="17" name="TextBox 16"/>
            <p:cNvSpPr txBox="1"/>
            <p:nvPr/>
          </p:nvSpPr>
          <p:spPr>
            <a:xfrm>
              <a:off x="3451749" y="3738131"/>
              <a:ext cx="500132" cy="261610"/>
            </a:xfrm>
            <a:prstGeom prst="rect">
              <a:avLst/>
            </a:prstGeom>
            <a:noFill/>
          </p:spPr>
          <p:txBody>
            <a:bodyPr wrap="none" rtlCol="0">
              <a:spAutoFit/>
            </a:bodyPr>
            <a:lstStyle/>
            <a:p>
              <a:r>
                <a:rPr lang="en-US" sz="1100" dirty="0"/>
                <a:t>:</a:t>
              </a:r>
              <a:r>
                <a:rPr lang="en-US" sz="1100" b="1" dirty="0"/>
                <a:t> 45%</a:t>
              </a:r>
            </a:p>
          </p:txBody>
        </p:sp>
        <p:sp>
          <p:nvSpPr>
            <p:cNvPr id="18" name="TextBox 17"/>
            <p:cNvSpPr txBox="1"/>
            <p:nvPr/>
          </p:nvSpPr>
          <p:spPr>
            <a:xfrm>
              <a:off x="3316119" y="3550507"/>
              <a:ext cx="500132" cy="261610"/>
            </a:xfrm>
            <a:prstGeom prst="rect">
              <a:avLst/>
            </a:prstGeom>
            <a:noFill/>
          </p:spPr>
          <p:txBody>
            <a:bodyPr wrap="none" rtlCol="0">
              <a:spAutoFit/>
            </a:bodyPr>
            <a:lstStyle/>
            <a:p>
              <a:r>
                <a:rPr lang="en-US" sz="1100" dirty="0"/>
                <a:t>:</a:t>
              </a:r>
              <a:r>
                <a:rPr lang="en-US" sz="1100" b="1" dirty="0"/>
                <a:t> 40%</a:t>
              </a:r>
            </a:p>
          </p:txBody>
        </p:sp>
      </p:grpSp>
      <p:grpSp>
        <p:nvGrpSpPr>
          <p:cNvPr id="19" name="Group 18"/>
          <p:cNvGrpSpPr/>
          <p:nvPr/>
        </p:nvGrpSpPr>
        <p:grpSpPr>
          <a:xfrm>
            <a:off x="4740201" y="842666"/>
            <a:ext cx="4190667" cy="3054215"/>
            <a:chOff x="4623339" y="496292"/>
            <a:chExt cx="4190667" cy="3054215"/>
          </a:xfrm>
        </p:grpSpPr>
        <p:pic>
          <p:nvPicPr>
            <p:cNvPr id="20" name="Picture 19" descr="9B1-5C2-EEB-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3339" y="496292"/>
              <a:ext cx="4190667" cy="3054215"/>
            </a:xfrm>
            <a:prstGeom prst="rect">
              <a:avLst/>
            </a:prstGeom>
          </p:spPr>
        </p:pic>
        <p:graphicFrame>
          <p:nvGraphicFramePr>
            <p:cNvPr id="21" name="Chart 20"/>
            <p:cNvGraphicFramePr>
              <a:graphicFrameLocks/>
            </p:cNvGraphicFramePr>
            <p:nvPr>
              <p:extLst>
                <p:ext uri="{D42A27DB-BD31-4B8C-83A1-F6EECF244321}">
                  <p14:modId xmlns:p14="http://schemas.microsoft.com/office/powerpoint/2010/main" val="3143745711"/>
                </p:ext>
              </p:extLst>
            </p:nvPr>
          </p:nvGraphicFramePr>
          <p:xfrm>
            <a:off x="4964484" y="969216"/>
            <a:ext cx="3513143" cy="2120182"/>
          </p:xfrm>
          <a:graphic>
            <a:graphicData uri="http://schemas.openxmlformats.org/drawingml/2006/chart">
              <c:chart xmlns:c="http://schemas.openxmlformats.org/drawingml/2006/chart" xmlns:r="http://schemas.openxmlformats.org/officeDocument/2006/relationships" r:id="rId4"/>
            </a:graphicData>
          </a:graphic>
        </p:graphicFrame>
        <p:sp>
          <p:nvSpPr>
            <p:cNvPr id="22" name="TextBox 21"/>
            <p:cNvSpPr txBox="1"/>
            <p:nvPr/>
          </p:nvSpPr>
          <p:spPr>
            <a:xfrm>
              <a:off x="7824584" y="2111396"/>
              <a:ext cx="428635" cy="261610"/>
            </a:xfrm>
            <a:prstGeom prst="rect">
              <a:avLst/>
            </a:prstGeom>
            <a:noFill/>
          </p:spPr>
          <p:txBody>
            <a:bodyPr wrap="none" rtlCol="0">
              <a:spAutoFit/>
            </a:bodyPr>
            <a:lstStyle/>
            <a:p>
              <a:r>
                <a:rPr lang="en-US" sz="1100" dirty="0"/>
                <a:t>: </a:t>
              </a:r>
              <a:r>
                <a:rPr lang="en-US" sz="1100" b="1" dirty="0"/>
                <a:t>9%</a:t>
              </a:r>
            </a:p>
          </p:txBody>
        </p:sp>
        <p:sp>
          <p:nvSpPr>
            <p:cNvPr id="23" name="TextBox 22"/>
            <p:cNvSpPr txBox="1"/>
            <p:nvPr/>
          </p:nvSpPr>
          <p:spPr>
            <a:xfrm>
              <a:off x="7660242" y="2286244"/>
              <a:ext cx="500132" cy="261610"/>
            </a:xfrm>
            <a:prstGeom prst="rect">
              <a:avLst/>
            </a:prstGeom>
            <a:noFill/>
          </p:spPr>
          <p:txBody>
            <a:bodyPr wrap="none" rtlCol="0">
              <a:spAutoFit/>
            </a:bodyPr>
            <a:lstStyle/>
            <a:p>
              <a:r>
                <a:rPr lang="en-US" sz="1100" dirty="0"/>
                <a:t>: </a:t>
              </a:r>
              <a:r>
                <a:rPr lang="en-US" sz="1100" b="1" dirty="0"/>
                <a:t>28%</a:t>
              </a:r>
            </a:p>
          </p:txBody>
        </p:sp>
        <p:sp>
          <p:nvSpPr>
            <p:cNvPr id="24" name="TextBox 23"/>
            <p:cNvSpPr txBox="1"/>
            <p:nvPr/>
          </p:nvSpPr>
          <p:spPr>
            <a:xfrm>
              <a:off x="7802407" y="2686154"/>
              <a:ext cx="500132" cy="261610"/>
            </a:xfrm>
            <a:prstGeom prst="rect">
              <a:avLst/>
            </a:prstGeom>
            <a:noFill/>
          </p:spPr>
          <p:txBody>
            <a:bodyPr wrap="none" rtlCol="0">
              <a:spAutoFit/>
            </a:bodyPr>
            <a:lstStyle/>
            <a:p>
              <a:r>
                <a:rPr lang="en-US" sz="1100" dirty="0"/>
                <a:t>:</a:t>
              </a:r>
              <a:r>
                <a:rPr lang="en-US" sz="1100" b="1" dirty="0"/>
                <a:t> 20%</a:t>
              </a:r>
            </a:p>
          </p:txBody>
        </p:sp>
        <p:sp>
          <p:nvSpPr>
            <p:cNvPr id="25" name="TextBox 24"/>
            <p:cNvSpPr txBox="1"/>
            <p:nvPr/>
          </p:nvSpPr>
          <p:spPr>
            <a:xfrm>
              <a:off x="7666777" y="2486199"/>
              <a:ext cx="500132" cy="261610"/>
            </a:xfrm>
            <a:prstGeom prst="rect">
              <a:avLst/>
            </a:prstGeom>
            <a:noFill/>
          </p:spPr>
          <p:txBody>
            <a:bodyPr wrap="none" rtlCol="0">
              <a:spAutoFit/>
            </a:bodyPr>
            <a:lstStyle/>
            <a:p>
              <a:r>
                <a:rPr lang="en-US" sz="1100" dirty="0"/>
                <a:t>:</a:t>
              </a:r>
              <a:r>
                <a:rPr lang="en-US" sz="1100" b="1" dirty="0"/>
                <a:t> 43%</a:t>
              </a:r>
            </a:p>
          </p:txBody>
        </p:sp>
        <p:sp>
          <p:nvSpPr>
            <p:cNvPr id="26" name="TextBox 25"/>
            <p:cNvSpPr txBox="1"/>
            <p:nvPr/>
          </p:nvSpPr>
          <p:spPr>
            <a:xfrm>
              <a:off x="4896181" y="1086952"/>
              <a:ext cx="2018501" cy="307777"/>
            </a:xfrm>
            <a:prstGeom prst="rect">
              <a:avLst/>
            </a:prstGeom>
            <a:noFill/>
          </p:spPr>
          <p:txBody>
            <a:bodyPr wrap="none" rtlCol="0">
              <a:spAutoFit/>
            </a:bodyPr>
            <a:lstStyle/>
            <a:p>
              <a:r>
                <a:rPr lang="en-US" sz="1400" b="1" dirty="0"/>
                <a:t>VMTurbo Impacts CapEx</a:t>
              </a:r>
            </a:p>
          </p:txBody>
        </p:sp>
      </p:grpSp>
      <p:sp>
        <p:nvSpPr>
          <p:cNvPr id="27" name="Oval 26"/>
          <p:cNvSpPr/>
          <p:nvPr/>
        </p:nvSpPr>
        <p:spPr>
          <a:xfrm>
            <a:off x="7850731" y="2395490"/>
            <a:ext cx="520521" cy="698693"/>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a:p>
        </p:txBody>
      </p:sp>
      <p:sp>
        <p:nvSpPr>
          <p:cNvPr id="28" name="Oval 27"/>
          <p:cNvSpPr/>
          <p:nvPr/>
        </p:nvSpPr>
        <p:spPr>
          <a:xfrm>
            <a:off x="3610400" y="2994283"/>
            <a:ext cx="466796" cy="836738"/>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a:p>
        </p:txBody>
      </p:sp>
      <p:cxnSp>
        <p:nvCxnSpPr>
          <p:cNvPr id="29" name="Straight Connector 28"/>
          <p:cNvCxnSpPr>
            <a:stCxn id="28" idx="0"/>
          </p:cNvCxnSpPr>
          <p:nvPr/>
        </p:nvCxnSpPr>
        <p:spPr>
          <a:xfrm flipV="1">
            <a:off x="3843797" y="1394730"/>
            <a:ext cx="0" cy="1599554"/>
          </a:xfrm>
          <a:prstGeom prst="line">
            <a:avLst/>
          </a:prstGeom>
          <a:ln w="190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27" idx="4"/>
          </p:cNvCxnSpPr>
          <p:nvPr/>
        </p:nvCxnSpPr>
        <p:spPr>
          <a:xfrm flipH="1">
            <a:off x="7490007" y="3094183"/>
            <a:ext cx="620984" cy="990322"/>
          </a:xfrm>
          <a:prstGeom prst="line">
            <a:avLst/>
          </a:prstGeom>
          <a:ln w="1905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31" name="Picture 30"/>
          <p:cNvPicPr>
            <a:picLocks noChangeAspect="1"/>
          </p:cNvPicPr>
          <p:nvPr/>
        </p:nvPicPr>
        <p:blipFill rotWithShape="1">
          <a:blip r:embed="rId5"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Tree>
    <p:extLst>
      <p:ext uri="{BB962C8B-B14F-4D97-AF65-F5344CB8AC3E}">
        <p14:creationId xmlns:p14="http://schemas.microsoft.com/office/powerpoint/2010/main" val="42447526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48" y="55636"/>
            <a:ext cx="7886700" cy="466508"/>
          </a:xfrm>
        </p:spPr>
        <p:txBody>
          <a:bodyPr>
            <a:normAutofit fontScale="90000"/>
          </a:bodyPr>
          <a:lstStyle/>
          <a:p>
            <a:r>
              <a:rPr lang="en-US" dirty="0" smtClean="0"/>
              <a:t>Operationalizing VMTurbo – the Plan</a:t>
            </a:r>
            <a:endParaRPr lang="en-US" dirty="0"/>
          </a:p>
        </p:txBody>
      </p:sp>
      <p:sp>
        <p:nvSpPr>
          <p:cNvPr id="3" name="Content Placeholder 2"/>
          <p:cNvSpPr>
            <a:spLocks noGrp="1"/>
          </p:cNvSpPr>
          <p:nvPr>
            <p:ph idx="1"/>
          </p:nvPr>
        </p:nvSpPr>
        <p:spPr>
          <a:xfrm>
            <a:off x="363683" y="737971"/>
            <a:ext cx="7886700" cy="3263504"/>
          </a:xfrm>
        </p:spPr>
        <p:txBody>
          <a:bodyPr>
            <a:noAutofit/>
          </a:bodyPr>
          <a:lstStyle/>
          <a:p>
            <a:pPr marL="0" indent="0">
              <a:buNone/>
            </a:pPr>
            <a:r>
              <a:rPr lang="en-US" sz="1200" b="1" i="1" dirty="0"/>
              <a:t>First Data has worked with VMTurbo to quickly Operationalize VMTurbo:</a:t>
            </a:r>
          </a:p>
          <a:p>
            <a:pPr marL="257175" indent="-257175">
              <a:buAutoNum type="arabicPeriod"/>
            </a:pPr>
            <a:r>
              <a:rPr lang="en-US" sz="1200" dirty="0"/>
              <a:t>VMTurbo license key enabled (platform is already installed, minimal time needed to upgrade to new version, add additional </a:t>
            </a:r>
            <a:r>
              <a:rPr lang="en-US" sz="1200" dirty="0" err="1"/>
              <a:t>vCenters</a:t>
            </a:r>
            <a:r>
              <a:rPr lang="en-US" sz="1200" dirty="0"/>
              <a:t>, and license key).</a:t>
            </a:r>
          </a:p>
          <a:p>
            <a:pPr marL="257175" indent="-257175">
              <a:buAutoNum type="arabicPeriod"/>
            </a:pPr>
            <a:r>
              <a:rPr lang="en-US" sz="1200" dirty="0"/>
              <a:t>Discussed Requirements with VMTurbo Rapid Success Team.</a:t>
            </a:r>
          </a:p>
          <a:p>
            <a:pPr marL="257175" indent="-257175">
              <a:buAutoNum type="arabicPeriod"/>
            </a:pPr>
            <a:r>
              <a:rPr lang="en-US" sz="1200" dirty="0"/>
              <a:t>Value Plan created:</a:t>
            </a:r>
          </a:p>
          <a:p>
            <a:pPr marL="342900" lvl="1" indent="0">
              <a:buNone/>
            </a:pPr>
            <a:r>
              <a:rPr lang="en-US" sz="900" b="1" dirty="0"/>
              <a:t>Harmony</a:t>
            </a:r>
            <a:r>
              <a:rPr lang="en-US" sz="900" dirty="0"/>
              <a:t>	</a:t>
            </a:r>
          </a:p>
          <a:p>
            <a:pPr marL="600075" lvl="1" indent="-257175">
              <a:buAutoNum type="arabicPeriod"/>
            </a:pPr>
            <a:r>
              <a:rPr lang="en-US" sz="900" dirty="0"/>
              <a:t>VM Move Actions Automated / Manually applied</a:t>
            </a:r>
          </a:p>
          <a:p>
            <a:pPr marL="600075" lvl="1" indent="-257175">
              <a:buAutoNum type="arabicPeriod"/>
            </a:pPr>
            <a:r>
              <a:rPr lang="en-US" sz="900" dirty="0"/>
              <a:t>Plan: Model with constraints, higher host utilization, reduce future spend / increase VM Headroom</a:t>
            </a:r>
          </a:p>
          <a:p>
            <a:pPr marL="600075" lvl="1" indent="-257175">
              <a:buAutoNum type="arabicPeriod"/>
            </a:pPr>
            <a:r>
              <a:rPr lang="en-US" sz="900" dirty="0"/>
              <a:t>Storage: equalize latency and IOPs</a:t>
            </a:r>
          </a:p>
          <a:p>
            <a:pPr marL="600075" lvl="1" indent="-257175">
              <a:buAutoNum type="arabicPeriod"/>
            </a:pPr>
            <a:r>
              <a:rPr lang="en-US" sz="900" dirty="0"/>
              <a:t>VM Right sizing's: understand the opportunity to release committed resources</a:t>
            </a:r>
            <a:endParaRPr lang="en-US" sz="1200" dirty="0"/>
          </a:p>
          <a:p>
            <a:pPr marL="342900" lvl="1" indent="0">
              <a:buNone/>
            </a:pPr>
            <a:r>
              <a:rPr lang="en-US" sz="900" b="1" dirty="0"/>
              <a:t>Liquidity:</a:t>
            </a:r>
          </a:p>
          <a:p>
            <a:pPr marL="600075" lvl="1" indent="-257175">
              <a:buAutoNum type="arabicPeriod"/>
            </a:pPr>
            <a:r>
              <a:rPr lang="en-US" sz="900" dirty="0"/>
              <a:t>Examine Constraints – cluster boundaries</a:t>
            </a:r>
          </a:p>
          <a:p>
            <a:pPr marL="600075" lvl="1" indent="-257175">
              <a:buAutoNum type="arabicPeriod"/>
            </a:pPr>
            <a:r>
              <a:rPr lang="en-US" sz="900" dirty="0"/>
              <a:t>Plan: model without constraints</a:t>
            </a:r>
          </a:p>
          <a:p>
            <a:pPr marL="600075" lvl="1" indent="-257175">
              <a:buAutoNum type="arabicPeriod"/>
            </a:pPr>
            <a:r>
              <a:rPr lang="en-US" sz="900" dirty="0"/>
              <a:t>Utilization model vs. Static Tiering</a:t>
            </a:r>
          </a:p>
          <a:p>
            <a:pPr marL="342900" lvl="1" indent="0">
              <a:buNone/>
            </a:pPr>
            <a:r>
              <a:rPr lang="en-US" sz="900" b="1" dirty="0"/>
              <a:t>Demand Drive Automated Control</a:t>
            </a:r>
          </a:p>
          <a:p>
            <a:pPr lvl="1">
              <a:buAutoNum type="arabicPeriod"/>
            </a:pPr>
            <a:r>
              <a:rPr lang="en-US" sz="900" dirty="0"/>
              <a:t>Adaptive control in response to varying demand </a:t>
            </a:r>
          </a:p>
          <a:p>
            <a:pPr lvl="1">
              <a:buAutoNum type="arabicPeriod"/>
            </a:pPr>
            <a:r>
              <a:rPr lang="en-US" sz="900" dirty="0"/>
              <a:t>Integrated with provisioning for intelligent initial placement</a:t>
            </a:r>
          </a:p>
          <a:p>
            <a:pPr lvl="1">
              <a:buAutoNum type="arabicPeriod"/>
            </a:pPr>
            <a:r>
              <a:rPr lang="en-US" sz="900" dirty="0"/>
              <a:t>Spanning Technologies and vendor agnostic approach</a:t>
            </a:r>
          </a:p>
          <a:p>
            <a:pPr lvl="1">
              <a:buAutoNum type="arabicPeriod"/>
            </a:pPr>
            <a:r>
              <a:rPr lang="en-US" sz="900" dirty="0"/>
              <a:t>New technology adoption and value</a:t>
            </a:r>
            <a:endParaRPr lang="en-US" sz="900" dirty="0"/>
          </a:p>
          <a:p>
            <a:pPr marL="0" indent="0">
              <a:buNone/>
            </a:pPr>
            <a:endParaRPr lang="en-US" sz="1200" dirty="0"/>
          </a:p>
          <a:p>
            <a:pPr marL="0" indent="0">
              <a:buNone/>
            </a:pPr>
            <a:endParaRPr lang="en-US" sz="1200" dirty="0"/>
          </a:p>
          <a:p>
            <a:pPr lvl="1"/>
            <a:endParaRPr lang="en-US" sz="1200" dirty="0"/>
          </a:p>
        </p:txBody>
      </p:sp>
    </p:spTree>
    <p:extLst>
      <p:ext uri="{BB962C8B-B14F-4D97-AF65-F5344CB8AC3E}">
        <p14:creationId xmlns:p14="http://schemas.microsoft.com/office/powerpoint/2010/main" val="9208542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48" y="55636"/>
            <a:ext cx="7886700" cy="466508"/>
          </a:xfrm>
        </p:spPr>
        <p:txBody>
          <a:bodyPr>
            <a:normAutofit fontScale="90000"/>
          </a:bodyPr>
          <a:lstStyle/>
          <a:p>
            <a:r>
              <a:rPr lang="en-US" dirty="0" smtClean="0"/>
              <a:t>Operationalizing VMTurbo – the Plan</a:t>
            </a:r>
            <a:endParaRPr lang="en-US" dirty="0"/>
          </a:p>
        </p:txBody>
      </p:sp>
      <p:sp>
        <p:nvSpPr>
          <p:cNvPr id="3" name="Content Placeholder 2"/>
          <p:cNvSpPr>
            <a:spLocks noGrp="1"/>
          </p:cNvSpPr>
          <p:nvPr>
            <p:ph idx="1"/>
          </p:nvPr>
        </p:nvSpPr>
        <p:spPr>
          <a:xfrm>
            <a:off x="363683" y="737971"/>
            <a:ext cx="7886700" cy="3263504"/>
          </a:xfrm>
        </p:spPr>
        <p:txBody>
          <a:bodyPr>
            <a:noAutofit/>
          </a:bodyPr>
          <a:lstStyle/>
          <a:p>
            <a:pPr marL="0" indent="0">
              <a:buNone/>
            </a:pPr>
            <a:r>
              <a:rPr lang="en-US" sz="900" b="1" dirty="0"/>
              <a:t>4. VMTurbo Value Milestone &amp; Run Book creation:</a:t>
            </a:r>
          </a:p>
          <a:p>
            <a:pPr marL="0" indent="0">
              <a:buNone/>
            </a:pPr>
            <a:r>
              <a:rPr lang="en-US" sz="900" dirty="0"/>
              <a:t>	</a:t>
            </a:r>
            <a:r>
              <a:rPr lang="en-US" sz="900" dirty="0"/>
              <a:t>1. Document initial state of First Data</a:t>
            </a:r>
          </a:p>
          <a:p>
            <a:pPr marL="0" indent="0">
              <a:buNone/>
            </a:pPr>
            <a:r>
              <a:rPr lang="en-US" sz="900" dirty="0"/>
              <a:t>	</a:t>
            </a:r>
            <a:r>
              <a:rPr lang="en-US" sz="900" dirty="0"/>
              <a:t>2. Detailed Rapid Success Recommendation and Summary report with milestones and measurable outcomes</a:t>
            </a:r>
          </a:p>
          <a:p>
            <a:pPr marL="0" indent="0">
              <a:buNone/>
            </a:pPr>
            <a:r>
              <a:rPr lang="en-US" sz="900" b="1" dirty="0"/>
              <a:t>5. Rapid Success Engagement includes:</a:t>
            </a:r>
          </a:p>
          <a:p>
            <a:pPr marL="0" indent="0">
              <a:buNone/>
            </a:pPr>
            <a:r>
              <a:rPr lang="en-US" sz="900" dirty="0"/>
              <a:t>	</a:t>
            </a:r>
            <a:r>
              <a:rPr lang="en-US" sz="900" dirty="0"/>
              <a:t>1. Two days of on-site advanced training providing both lab and hands on instruction with a certified VMTurbo Trainer</a:t>
            </a:r>
          </a:p>
          <a:p>
            <a:pPr marL="0" indent="0">
              <a:buNone/>
            </a:pPr>
            <a:r>
              <a:rPr lang="en-US" sz="900" dirty="0"/>
              <a:t>	</a:t>
            </a:r>
            <a:r>
              <a:rPr lang="en-US" sz="900" dirty="0"/>
              <a:t>2. Two days of consultative services from a VMTurbo Customer Success Manager to understand the use-cases outlined, people, processes and 	integration points and provide guidance and knowledge transfer</a:t>
            </a:r>
          </a:p>
          <a:p>
            <a:pPr marL="0" indent="0">
              <a:buNone/>
            </a:pPr>
            <a:r>
              <a:rPr lang="en-US" sz="900" dirty="0"/>
              <a:t>	</a:t>
            </a:r>
            <a:r>
              <a:rPr lang="en-US" sz="900" dirty="0"/>
              <a:t>3. Review more complex use cases and document how to leverage VMTurbo for solving these problems</a:t>
            </a:r>
          </a:p>
          <a:p>
            <a:pPr marL="0" indent="0">
              <a:buNone/>
            </a:pPr>
            <a:r>
              <a:rPr lang="en-US" sz="900" dirty="0"/>
              <a:t>	</a:t>
            </a:r>
            <a:r>
              <a:rPr lang="en-US" sz="900" dirty="0"/>
              <a:t>4. Provide detailed information on how VMTurbo can integrate with any relevant 3</a:t>
            </a:r>
            <a:r>
              <a:rPr lang="en-US" sz="900" baseline="30000" dirty="0"/>
              <a:t>rd</a:t>
            </a:r>
            <a:r>
              <a:rPr lang="en-US" sz="900" dirty="0"/>
              <a:t> party solutions (i.e. HP Automation suite)</a:t>
            </a:r>
          </a:p>
          <a:p>
            <a:pPr marL="0" indent="0">
              <a:buNone/>
            </a:pPr>
            <a:r>
              <a:rPr lang="en-US" sz="900" dirty="0"/>
              <a:t>	</a:t>
            </a:r>
            <a:r>
              <a:rPr lang="en-US" sz="900" dirty="0"/>
              <a:t>5. </a:t>
            </a:r>
            <a:r>
              <a:rPr lang="en-US" sz="900" dirty="0"/>
              <a:t>Additional ½ day of training where all knowledge transfer activities will be reviewed, documents will be distributed, and any topics </a:t>
            </a:r>
            <a:r>
              <a:rPr lang="en-US" sz="900" dirty="0" smtClean="0"/>
              <a:t>still 	unaddressed will </a:t>
            </a:r>
            <a:r>
              <a:rPr lang="en-US" sz="900" dirty="0"/>
              <a:t>be covered.</a:t>
            </a:r>
            <a:endParaRPr lang="en-US" sz="900" dirty="0"/>
          </a:p>
          <a:p>
            <a:pPr marL="0" indent="0">
              <a:buNone/>
            </a:pPr>
            <a:r>
              <a:rPr lang="en-US" sz="900" b="1" dirty="0"/>
              <a:t>6. </a:t>
            </a:r>
            <a:r>
              <a:rPr lang="en-US" sz="900" b="1" dirty="0"/>
              <a:t>Proposal: </a:t>
            </a:r>
            <a:r>
              <a:rPr lang="en-US" sz="900" b="1" dirty="0" smtClean="0"/>
              <a:t>3 </a:t>
            </a:r>
            <a:r>
              <a:rPr lang="en-US" sz="900" b="1" dirty="0"/>
              <a:t>Rapid Success Engagements: </a:t>
            </a:r>
          </a:p>
          <a:p>
            <a:pPr marL="0" indent="0">
              <a:buNone/>
            </a:pPr>
            <a:r>
              <a:rPr lang="en-US" sz="900" dirty="0"/>
              <a:t>	</a:t>
            </a:r>
            <a:r>
              <a:rPr lang="en-US" sz="900" dirty="0"/>
              <a:t>1. Bring together core group of US IT across the following teams (Hank, Julie, Scott, Johnson): 16 people</a:t>
            </a:r>
          </a:p>
          <a:p>
            <a:pPr marL="0" indent="0">
              <a:buNone/>
            </a:pPr>
            <a:r>
              <a:rPr lang="en-US" sz="900" dirty="0"/>
              <a:t>	</a:t>
            </a:r>
            <a:r>
              <a:rPr lang="en-US" sz="900" dirty="0"/>
              <a:t>2. </a:t>
            </a:r>
            <a:r>
              <a:rPr lang="en-US" sz="900" dirty="0"/>
              <a:t>AMEA, APEC, and LAC</a:t>
            </a:r>
            <a:r>
              <a:rPr lang="en-US" sz="900" dirty="0" smtClean="0"/>
              <a:t>.</a:t>
            </a:r>
          </a:p>
          <a:p>
            <a:pPr marL="0" indent="0">
              <a:buNone/>
            </a:pPr>
            <a:r>
              <a:rPr lang="en-US" sz="900" dirty="0"/>
              <a:t>	</a:t>
            </a:r>
            <a:r>
              <a:rPr lang="en-US" sz="900" dirty="0" smtClean="0"/>
              <a:t>3. Explore advanced VMTurbo capabilities (Host and Storage Cluster Flattening)</a:t>
            </a:r>
            <a:endParaRPr lang="en-US" sz="900" dirty="0"/>
          </a:p>
          <a:p>
            <a:pPr marL="0" indent="0">
              <a:buNone/>
            </a:pPr>
            <a:r>
              <a:rPr lang="en-US" sz="900" b="1" dirty="0"/>
              <a:t>7. Projected Starting Date:</a:t>
            </a:r>
          </a:p>
          <a:p>
            <a:pPr marL="0" indent="0">
              <a:buNone/>
            </a:pPr>
            <a:r>
              <a:rPr lang="en-US" sz="900" dirty="0"/>
              <a:t>	</a:t>
            </a:r>
            <a:r>
              <a:rPr lang="en-US" sz="900" dirty="0"/>
              <a:t>1. </a:t>
            </a:r>
            <a:r>
              <a:rPr lang="en-US" sz="900" dirty="0" smtClean="0"/>
              <a:t>April 1st </a:t>
            </a:r>
            <a:r>
              <a:rPr lang="en-US" sz="900" dirty="0"/>
              <a:t>initial kick off call with VMTurbo Customer Success Manager to detail Rapid Success Engagement </a:t>
            </a:r>
          </a:p>
          <a:p>
            <a:pPr marL="0" indent="0">
              <a:buNone/>
            </a:pPr>
            <a:r>
              <a:rPr lang="en-US" sz="900" dirty="0"/>
              <a:t>	2</a:t>
            </a:r>
            <a:r>
              <a:rPr lang="en-US" sz="900" dirty="0"/>
              <a:t>. </a:t>
            </a:r>
            <a:r>
              <a:rPr lang="en-US" sz="900" dirty="0" smtClean="0"/>
              <a:t>April </a:t>
            </a:r>
            <a:r>
              <a:rPr lang="en-US" sz="900" dirty="0"/>
              <a:t>16</a:t>
            </a:r>
            <a:r>
              <a:rPr lang="en-US" sz="900" baseline="30000" dirty="0"/>
              <a:t>th</a:t>
            </a:r>
            <a:r>
              <a:rPr lang="en-US" sz="900" dirty="0"/>
              <a:t> for VMTurbo on-site engagement</a:t>
            </a:r>
          </a:p>
          <a:p>
            <a:pPr marL="0" indent="0">
              <a:buNone/>
            </a:pPr>
            <a:endParaRPr lang="en-US" sz="1200" dirty="0"/>
          </a:p>
          <a:p>
            <a:pPr lvl="1"/>
            <a:endParaRPr lang="en-US" sz="1200" dirty="0"/>
          </a:p>
        </p:txBody>
      </p:sp>
    </p:spTree>
    <p:extLst>
      <p:ext uri="{BB962C8B-B14F-4D97-AF65-F5344CB8AC3E}">
        <p14:creationId xmlns:p14="http://schemas.microsoft.com/office/powerpoint/2010/main" val="16630466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MTurbo-FirstData-3YR.pdf - Adobe Reader"/>
          <p:cNvPicPr>
            <a:picLocks noChangeAspect="1"/>
          </p:cNvPicPr>
          <p:nvPr/>
        </p:nvPicPr>
        <p:blipFill rotWithShape="1">
          <a:blip r:embed="rId2">
            <a:extLst>
              <a:ext uri="{28A0092B-C50C-407E-A947-70E740481C1C}">
                <a14:useLocalDpi xmlns:a14="http://schemas.microsoft.com/office/drawing/2010/main" val="0"/>
              </a:ext>
            </a:extLst>
          </a:blip>
          <a:srcRect l="7511" t="17100" r="8701" b="8701"/>
          <a:stretch/>
        </p:blipFill>
        <p:spPr>
          <a:xfrm>
            <a:off x="175778" y="519522"/>
            <a:ext cx="8958544" cy="4500500"/>
          </a:xfrm>
          <a:prstGeom prst="rect">
            <a:avLst/>
          </a:prstGeom>
        </p:spPr>
      </p:pic>
      <p:sp>
        <p:nvSpPr>
          <p:cNvPr id="6" name="TextBox 5"/>
          <p:cNvSpPr txBox="1"/>
          <p:nvPr/>
        </p:nvSpPr>
        <p:spPr>
          <a:xfrm>
            <a:off x="2591780" y="83558"/>
            <a:ext cx="3655681" cy="369332"/>
          </a:xfrm>
          <a:prstGeom prst="rect">
            <a:avLst/>
          </a:prstGeom>
          <a:noFill/>
        </p:spPr>
        <p:txBody>
          <a:bodyPr wrap="none" rtlCol="0">
            <a:spAutoFit/>
          </a:bodyPr>
          <a:lstStyle/>
          <a:p>
            <a:r>
              <a:rPr lang="en-US" dirty="0" smtClean="0"/>
              <a:t>With 3 Years Support &amp; Maintenance</a:t>
            </a:r>
            <a:endParaRPr lang="en-US" dirty="0"/>
          </a:p>
        </p:txBody>
      </p:sp>
    </p:spTree>
    <p:extLst>
      <p:ext uri="{BB962C8B-B14F-4D97-AF65-F5344CB8AC3E}">
        <p14:creationId xmlns:p14="http://schemas.microsoft.com/office/powerpoint/2010/main" val="34676117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rstData-VMTurbo-Quote-1YR.pdf - Adobe Reader"/>
          <p:cNvPicPr>
            <a:picLocks noChangeAspect="1"/>
          </p:cNvPicPr>
          <p:nvPr/>
        </p:nvPicPr>
        <p:blipFill rotWithShape="1">
          <a:blip r:embed="rId2">
            <a:extLst>
              <a:ext uri="{28A0092B-C50C-407E-A947-70E740481C1C}">
                <a14:useLocalDpi xmlns:a14="http://schemas.microsoft.com/office/drawing/2010/main" val="0"/>
              </a:ext>
            </a:extLst>
          </a:blip>
          <a:srcRect l="7907" t="15001" r="7907" b="10101"/>
          <a:stretch/>
        </p:blipFill>
        <p:spPr>
          <a:xfrm>
            <a:off x="215516" y="447514"/>
            <a:ext cx="8845545" cy="4464496"/>
          </a:xfrm>
          <a:prstGeom prst="rect">
            <a:avLst/>
          </a:prstGeom>
        </p:spPr>
      </p:pic>
      <p:sp>
        <p:nvSpPr>
          <p:cNvPr id="5" name="TextBox 4"/>
          <p:cNvSpPr txBox="1"/>
          <p:nvPr/>
        </p:nvSpPr>
        <p:spPr>
          <a:xfrm>
            <a:off x="2591780" y="83558"/>
            <a:ext cx="3569888" cy="369332"/>
          </a:xfrm>
          <a:prstGeom prst="rect">
            <a:avLst/>
          </a:prstGeom>
          <a:noFill/>
        </p:spPr>
        <p:txBody>
          <a:bodyPr wrap="none" rtlCol="0">
            <a:spAutoFit/>
          </a:bodyPr>
          <a:lstStyle/>
          <a:p>
            <a:r>
              <a:rPr lang="en-US" dirty="0" smtClean="0"/>
              <a:t>With 1 Year Support &amp; Maintenance</a:t>
            </a:r>
            <a:endParaRPr lang="en-US" dirty="0"/>
          </a:p>
        </p:txBody>
      </p:sp>
    </p:spTree>
    <p:extLst>
      <p:ext uri="{BB962C8B-B14F-4D97-AF65-F5344CB8AC3E}">
        <p14:creationId xmlns:p14="http://schemas.microsoft.com/office/powerpoint/2010/main" val="34096009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3887924" y="84355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rotWithShape="1">
          <a:blip r:embed="rId7"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2" name="TextBox 1"/>
          <p:cNvSpPr txBox="1"/>
          <p:nvPr/>
        </p:nvSpPr>
        <p:spPr>
          <a:xfrm>
            <a:off x="251520" y="915566"/>
            <a:ext cx="4932548" cy="387798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600" dirty="0" smtClean="0"/>
              <a:t>No more outages due to performance</a:t>
            </a:r>
          </a:p>
          <a:p>
            <a:pPr marL="742950" lvl="1" indent="-285750">
              <a:lnSpc>
                <a:spcPct val="200000"/>
              </a:lnSpc>
              <a:buFont typeface="Arial" panose="020B0604020202020204" pitchFamily="34" charset="0"/>
              <a:buChar char="•"/>
            </a:pPr>
            <a:r>
              <a:rPr lang="en-US" sz="1600" dirty="0" smtClean="0"/>
              <a:t>Improved Operational resiliency</a:t>
            </a:r>
          </a:p>
          <a:p>
            <a:pPr marL="285750" indent="-285750">
              <a:lnSpc>
                <a:spcPct val="200000"/>
              </a:lnSpc>
              <a:buFont typeface="Arial" panose="020B0604020202020204" pitchFamily="34" charset="0"/>
              <a:buChar char="•"/>
            </a:pPr>
            <a:r>
              <a:rPr lang="en-US" sz="1600" dirty="0" smtClean="0"/>
              <a:t>Better utilization of existing infrastructure</a:t>
            </a:r>
          </a:p>
          <a:p>
            <a:pPr marL="285750" indent="-285750">
              <a:lnSpc>
                <a:spcPct val="200000"/>
              </a:lnSpc>
              <a:buFont typeface="Arial" panose="020B0604020202020204" pitchFamily="34" charset="0"/>
              <a:buChar char="•"/>
            </a:pPr>
            <a:r>
              <a:rPr lang="en-US" sz="1600" dirty="0" smtClean="0"/>
              <a:t>Significant reduction in future HW &amp; SW spend</a:t>
            </a:r>
          </a:p>
          <a:p>
            <a:pPr marL="285750" indent="-285750">
              <a:lnSpc>
                <a:spcPct val="200000"/>
              </a:lnSpc>
              <a:buFont typeface="Arial" panose="020B0604020202020204" pitchFamily="34" charset="0"/>
              <a:buChar char="•"/>
            </a:pPr>
            <a:r>
              <a:rPr lang="en-US" sz="1600" dirty="0" smtClean="0"/>
              <a:t>Increased team productivity</a:t>
            </a:r>
          </a:p>
          <a:p>
            <a:pPr marL="285750" indent="-285750">
              <a:lnSpc>
                <a:spcPct val="200000"/>
              </a:lnSpc>
              <a:buFont typeface="Arial" panose="020B0604020202020204" pitchFamily="34" charset="0"/>
              <a:buChar char="•"/>
            </a:pPr>
            <a:r>
              <a:rPr lang="en-US" sz="1600" dirty="0" smtClean="0"/>
              <a:t>Accurate planning of future spends</a:t>
            </a:r>
          </a:p>
          <a:p>
            <a:endParaRPr lang="en-US" dirty="0" smtClean="0"/>
          </a:p>
          <a:p>
            <a:endParaRPr lang="en-US" dirty="0" smtClean="0"/>
          </a:p>
          <a:p>
            <a:r>
              <a:rPr lang="en-US" dirty="0" smtClean="0"/>
              <a:t> </a:t>
            </a:r>
            <a:endParaRPr lang="en-US" dirty="0"/>
          </a:p>
        </p:txBody>
      </p:sp>
      <p:sp>
        <p:nvSpPr>
          <p:cNvPr id="3" name="TextBox 2"/>
          <p:cNvSpPr txBox="1"/>
          <p:nvPr/>
        </p:nvSpPr>
        <p:spPr>
          <a:xfrm>
            <a:off x="247564" y="215384"/>
            <a:ext cx="2133597" cy="523220"/>
          </a:xfrm>
          <a:prstGeom prst="rect">
            <a:avLst/>
          </a:prstGeom>
          <a:noFill/>
        </p:spPr>
        <p:txBody>
          <a:bodyPr wrap="none" rtlCol="0">
            <a:spAutoFit/>
          </a:bodyPr>
          <a:lstStyle/>
          <a:p>
            <a:r>
              <a:rPr lang="en-US" sz="2800" b="1" dirty="0" smtClean="0"/>
              <a:t>Call to action</a:t>
            </a:r>
            <a:endParaRPr lang="en-US" sz="2800" b="1" dirty="0"/>
          </a:p>
        </p:txBody>
      </p:sp>
    </p:spTree>
    <p:extLst>
      <p:ext uri="{BB962C8B-B14F-4D97-AF65-F5344CB8AC3E}">
        <p14:creationId xmlns:p14="http://schemas.microsoft.com/office/powerpoint/2010/main" val="17700808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Software License Agreement</a:t>
            </a:r>
            <a:endParaRPr lang="en-US" dirty="0"/>
          </a:p>
        </p:txBody>
      </p:sp>
      <p:sp>
        <p:nvSpPr>
          <p:cNvPr id="3" name="Content Placeholder 2"/>
          <p:cNvSpPr>
            <a:spLocks noGrp="1"/>
          </p:cNvSpPr>
          <p:nvPr>
            <p:ph idx="1"/>
          </p:nvPr>
        </p:nvSpPr>
        <p:spPr/>
        <p:txBody>
          <a:bodyPr>
            <a:normAutofit/>
          </a:bodyPr>
          <a:lstStyle/>
          <a:p>
            <a:r>
              <a:rPr lang="en-US" sz="2000" dirty="0" smtClean="0"/>
              <a:t>First Data &amp; VMTurbo Software License Agreement edits are complete.</a:t>
            </a:r>
          </a:p>
          <a:p>
            <a:pPr lvl="1"/>
            <a:r>
              <a:rPr lang="en-US" sz="1600" dirty="0" smtClean="0"/>
              <a:t>Jeff Philips, Mike </a:t>
            </a:r>
            <a:r>
              <a:rPr lang="en-US" sz="1600" dirty="0" err="1" smtClean="0"/>
              <a:t>Familetti</a:t>
            </a:r>
            <a:r>
              <a:rPr lang="en-US" sz="1600" dirty="0" smtClean="0"/>
              <a:t>, and Erica McClinton (First Data)</a:t>
            </a:r>
          </a:p>
          <a:p>
            <a:pPr lvl="1"/>
            <a:r>
              <a:rPr lang="en-US" sz="1600" dirty="0" smtClean="0"/>
              <a:t>Mo Garad, Newt Davis (VMTurbo)</a:t>
            </a:r>
            <a:endParaRPr lang="en-US" sz="1600" dirty="0"/>
          </a:p>
        </p:txBody>
      </p:sp>
    </p:spTree>
    <p:extLst>
      <p:ext uri="{BB962C8B-B14F-4D97-AF65-F5344CB8AC3E}">
        <p14:creationId xmlns:p14="http://schemas.microsoft.com/office/powerpoint/2010/main" val="21218514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1061957" cy="677108"/>
          </a:xfrm>
          <a:prstGeom prst="rect">
            <a:avLst/>
          </a:prstGeom>
          <a:noFill/>
        </p:spPr>
        <p:txBody>
          <a:bodyPr wrap="none" rtlCol="0">
            <a:spAutoFit/>
          </a:bodyPr>
          <a:lstStyle/>
          <a:p>
            <a:r>
              <a:rPr lang="en-US" sz="2000" b="1" dirty="0" smtClean="0"/>
              <a:t>Agenda:</a:t>
            </a:r>
          </a:p>
          <a:p>
            <a:endParaRPr lang="en-US" dirty="0"/>
          </a:p>
        </p:txBody>
      </p:sp>
      <p:sp>
        <p:nvSpPr>
          <p:cNvPr id="7" name="Rectangle 6"/>
          <p:cNvSpPr/>
          <p:nvPr/>
        </p:nvSpPr>
        <p:spPr>
          <a:xfrm>
            <a:off x="304800" y="3651361"/>
            <a:ext cx="7924800" cy="61257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04800" y="813449"/>
            <a:ext cx="8305800" cy="3539430"/>
          </a:xfrm>
          <a:prstGeom prst="rect">
            <a:avLst/>
          </a:prstGeom>
          <a:noFill/>
        </p:spPr>
        <p:txBody>
          <a:bodyPr wrap="square" rtlCol="0">
            <a:spAutoFit/>
          </a:bodyPr>
          <a:lstStyle/>
          <a:p>
            <a:pPr marL="342900" indent="-342900">
              <a:buAutoNum type="arabicPeriod"/>
            </a:pPr>
            <a:r>
              <a:rPr lang="en-US" sz="1600" dirty="0"/>
              <a:t>First Data’s Business Challenges</a:t>
            </a:r>
            <a:br>
              <a:rPr lang="en-US" sz="1600" dirty="0"/>
            </a:br>
            <a:endParaRPr lang="en-US" sz="1600" dirty="0"/>
          </a:p>
          <a:p>
            <a:pPr marL="342900" indent="-342900">
              <a:buAutoNum type="arabicPeriod"/>
            </a:pPr>
            <a:r>
              <a:rPr lang="en-US" sz="1600" dirty="0"/>
              <a:t>First Data’s Key Requirements to meet these challenges</a:t>
            </a:r>
            <a:br>
              <a:rPr lang="en-US" sz="1600" dirty="0"/>
            </a:br>
            <a:endParaRPr lang="en-US" sz="1600" dirty="0"/>
          </a:p>
          <a:p>
            <a:pPr marL="342900" indent="-342900">
              <a:buAutoNum type="arabicPeriod"/>
            </a:pPr>
            <a:r>
              <a:rPr lang="en-US" sz="1600" dirty="0"/>
              <a:t>POV Overview</a:t>
            </a:r>
            <a:br>
              <a:rPr lang="en-US" sz="1600" dirty="0"/>
            </a:br>
            <a:endParaRPr lang="en-US" sz="1600" dirty="0"/>
          </a:p>
          <a:p>
            <a:pPr marL="342900" indent="-342900">
              <a:buAutoNum type="arabicPeriod"/>
            </a:pPr>
            <a:r>
              <a:rPr lang="en-US" sz="1600" dirty="0"/>
              <a:t>ROI Presentation</a:t>
            </a:r>
            <a:br>
              <a:rPr lang="en-US" sz="1600" dirty="0"/>
            </a:br>
            <a:endParaRPr lang="en-US" sz="1600" dirty="0"/>
          </a:p>
          <a:p>
            <a:pPr marL="342900" indent="-342900">
              <a:buAutoNum type="arabicPeriod"/>
            </a:pPr>
            <a:r>
              <a:rPr lang="en-US" sz="1600" dirty="0"/>
              <a:t>VMTurbo Competitive comparison</a:t>
            </a:r>
            <a:br>
              <a:rPr lang="en-US" sz="1600" dirty="0"/>
            </a:br>
            <a:endParaRPr lang="en-US" sz="1600" dirty="0"/>
          </a:p>
          <a:p>
            <a:pPr marL="342900" indent="-342900">
              <a:buFontTx/>
              <a:buAutoNum type="arabicPeriod"/>
            </a:pPr>
            <a:r>
              <a:rPr lang="en-US" sz="1600" dirty="0"/>
              <a:t>Proposal Discussion </a:t>
            </a:r>
            <a:br>
              <a:rPr lang="en-US" sz="1600" dirty="0"/>
            </a:br>
            <a:endParaRPr lang="en-US" sz="1600" dirty="0"/>
          </a:p>
          <a:p>
            <a:pPr marL="342900" indent="-342900">
              <a:buAutoNum type="arabicPeriod"/>
            </a:pPr>
            <a:r>
              <a:rPr lang="en-US" sz="1600" dirty="0"/>
              <a:t>Appendix (ROI Numbers confirmed through plans)</a:t>
            </a:r>
            <a:br>
              <a:rPr lang="en-US" sz="1600" dirty="0"/>
            </a:br>
            <a:endParaRPr lang="en-US" sz="1600" dirty="0"/>
          </a:p>
        </p:txBody>
      </p:sp>
    </p:spTree>
    <p:extLst>
      <p:ext uri="{BB962C8B-B14F-4D97-AF65-F5344CB8AC3E}">
        <p14:creationId xmlns:p14="http://schemas.microsoft.com/office/powerpoint/2010/main" val="39608976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1273105" cy="677108"/>
          </a:xfrm>
          <a:prstGeom prst="rect">
            <a:avLst/>
          </a:prstGeom>
          <a:noFill/>
        </p:spPr>
        <p:txBody>
          <a:bodyPr wrap="none" rtlCol="0">
            <a:spAutoFit/>
          </a:bodyPr>
          <a:lstStyle/>
          <a:p>
            <a:r>
              <a:rPr lang="en-US" sz="2000" b="1" dirty="0" smtClean="0"/>
              <a:t>Appendix:</a:t>
            </a:r>
          </a:p>
          <a:p>
            <a:endParaRPr lang="en-US" dirty="0"/>
          </a:p>
        </p:txBody>
      </p:sp>
      <p:sp>
        <p:nvSpPr>
          <p:cNvPr id="7" name="Rectangle 6"/>
          <p:cNvSpPr/>
          <p:nvPr/>
        </p:nvSpPr>
        <p:spPr>
          <a:xfrm>
            <a:off x="197335" y="735037"/>
            <a:ext cx="7924800" cy="61257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4800" y="813449"/>
            <a:ext cx="8305800" cy="1323439"/>
          </a:xfrm>
          <a:prstGeom prst="rect">
            <a:avLst/>
          </a:prstGeom>
          <a:noFill/>
        </p:spPr>
        <p:txBody>
          <a:bodyPr wrap="square" rtlCol="0">
            <a:spAutoFit/>
          </a:bodyPr>
          <a:lstStyle/>
          <a:p>
            <a:pPr marL="342900" indent="-342900">
              <a:buAutoNum type="arabicPeriod"/>
            </a:pPr>
            <a:r>
              <a:rPr lang="en-US" sz="1600" dirty="0" smtClean="0"/>
              <a:t>ROI inputs from First Data &amp; VMTurbo data summary from POV</a:t>
            </a:r>
            <a:br>
              <a:rPr lang="en-US" sz="1600" dirty="0" smtClean="0"/>
            </a:br>
            <a:endParaRPr lang="en-US" sz="1600" dirty="0" smtClean="0"/>
          </a:p>
          <a:p>
            <a:pPr marL="342900" indent="-342900">
              <a:buAutoNum type="arabicPeriod"/>
            </a:pPr>
            <a:r>
              <a:rPr lang="en-US" sz="1600" dirty="0" smtClean="0"/>
              <a:t>Individual Cluster projections</a:t>
            </a:r>
            <a:br>
              <a:rPr lang="en-US" sz="1600" dirty="0" smtClean="0"/>
            </a:br>
            <a:endParaRPr lang="en-US" sz="1600" dirty="0" smtClean="0"/>
          </a:p>
          <a:p>
            <a:pPr marL="342900" indent="-342900">
              <a:buAutoNum type="arabicPeriod"/>
            </a:pPr>
            <a:r>
              <a:rPr lang="en-US" sz="1600" dirty="0" smtClean="0"/>
              <a:t>Contact information</a:t>
            </a:r>
          </a:p>
        </p:txBody>
      </p:sp>
    </p:spTree>
    <p:extLst>
      <p:ext uri="{BB962C8B-B14F-4D97-AF65-F5344CB8AC3E}">
        <p14:creationId xmlns:p14="http://schemas.microsoft.com/office/powerpoint/2010/main" val="4282414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a:off x="7608456" y="1123950"/>
            <a:ext cx="805158" cy="77539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5" name="TextBox 4"/>
          <p:cNvSpPr txBox="1"/>
          <p:nvPr/>
        </p:nvSpPr>
        <p:spPr>
          <a:xfrm>
            <a:off x="304800" y="133350"/>
            <a:ext cx="6172200" cy="677108"/>
          </a:xfrm>
          <a:prstGeom prst="rect">
            <a:avLst/>
          </a:prstGeom>
          <a:noFill/>
        </p:spPr>
        <p:txBody>
          <a:bodyPr wrap="square" rtlCol="0">
            <a:spAutoFit/>
          </a:bodyPr>
          <a:lstStyle/>
          <a:p>
            <a:r>
              <a:rPr lang="en-US" sz="2000" b="1" dirty="0" smtClean="0"/>
              <a:t>Testing VMTurbo: </a:t>
            </a:r>
            <a:r>
              <a:rPr lang="en-US" sz="2000" b="1" dirty="0" smtClean="0">
                <a:solidFill>
                  <a:srgbClr val="00B050"/>
                </a:solidFill>
              </a:rPr>
              <a:t>Return on Investment</a:t>
            </a:r>
          </a:p>
          <a:p>
            <a:endParaRPr lang="en-US" dirty="0"/>
          </a:p>
        </p:txBody>
      </p:sp>
      <p:grpSp>
        <p:nvGrpSpPr>
          <p:cNvPr id="12" name="Group 11"/>
          <p:cNvGrpSpPr/>
          <p:nvPr/>
        </p:nvGrpSpPr>
        <p:grpSpPr>
          <a:xfrm>
            <a:off x="152400" y="514350"/>
            <a:ext cx="2790957" cy="1415772"/>
            <a:chOff x="152400" y="666750"/>
            <a:chExt cx="2790957" cy="1415772"/>
          </a:xfrm>
        </p:grpSpPr>
        <p:sp>
          <p:nvSpPr>
            <p:cNvPr id="11" name="Rectangle 10"/>
            <p:cNvSpPr/>
            <p:nvPr/>
          </p:nvSpPr>
          <p:spPr>
            <a:xfrm>
              <a:off x="152401" y="666750"/>
              <a:ext cx="2790956" cy="141577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52400" y="666750"/>
              <a:ext cx="2790957" cy="1384995"/>
            </a:xfrm>
            <a:prstGeom prst="rect">
              <a:avLst/>
            </a:prstGeom>
            <a:solidFill>
              <a:schemeClr val="accent6">
                <a:lumMod val="75000"/>
              </a:schemeClr>
            </a:solidFill>
          </p:spPr>
          <p:txBody>
            <a:bodyPr wrap="none" rtlCol="0">
              <a:spAutoFit/>
            </a:bodyPr>
            <a:lstStyle/>
            <a:p>
              <a:r>
                <a:rPr lang="en-US" sz="1400" u="sng" dirty="0" smtClean="0"/>
                <a:t>First Data inputs:</a:t>
              </a:r>
              <a:endParaRPr lang="en-US" sz="1400" dirty="0"/>
            </a:p>
            <a:p>
              <a:pPr marL="285750" indent="-285750">
                <a:buFont typeface="Arial" panose="020B0604020202020204" pitchFamily="34" charset="0"/>
                <a:buChar char="•"/>
              </a:pPr>
              <a:r>
                <a:rPr lang="en-US" sz="1400" dirty="0" smtClean="0"/>
                <a:t># of VMs: 7109</a:t>
              </a:r>
            </a:p>
            <a:p>
              <a:pPr marL="285750" indent="-285750">
                <a:buFont typeface="Arial" panose="020B0604020202020204" pitchFamily="34" charset="0"/>
                <a:buChar char="•"/>
              </a:pPr>
              <a:r>
                <a:rPr lang="en-US" sz="1400" dirty="0" smtClean="0"/>
                <a:t># of Physical Machines: 748</a:t>
              </a:r>
            </a:p>
            <a:p>
              <a:pPr marL="285750" indent="-285750">
                <a:buFont typeface="Arial" panose="020B0604020202020204" pitchFamily="34" charset="0"/>
                <a:buChar char="•"/>
              </a:pPr>
              <a:r>
                <a:rPr lang="en-US" sz="1400" dirty="0" smtClean="0"/>
                <a:t>Average Cost of a host: $11,200</a:t>
              </a:r>
            </a:p>
            <a:p>
              <a:pPr marL="285750" indent="-285750">
                <a:buFont typeface="Arial" panose="020B0604020202020204" pitchFamily="34" charset="0"/>
                <a:buChar char="•"/>
              </a:pPr>
              <a:r>
                <a:rPr lang="en-US" sz="1400" dirty="0" smtClean="0"/>
                <a:t>Software cost per host: $3,000*</a:t>
              </a:r>
              <a:endParaRPr lang="en-US" sz="1400" dirty="0"/>
            </a:p>
            <a:p>
              <a:pPr marL="285750" indent="-285750">
                <a:buFont typeface="Arial" panose="020B0604020202020204" pitchFamily="34" charset="0"/>
                <a:buChar char="•"/>
              </a:pPr>
              <a:r>
                <a:rPr lang="en-US" sz="1400" dirty="0" smtClean="0"/>
                <a:t>Growth: 20%</a:t>
              </a:r>
              <a:endParaRPr lang="en-US" sz="1400" dirty="0"/>
            </a:p>
          </p:txBody>
        </p:sp>
      </p:grpSp>
      <p:sp>
        <p:nvSpPr>
          <p:cNvPr id="7" name="Rectangle 6"/>
          <p:cNvSpPr/>
          <p:nvPr/>
        </p:nvSpPr>
        <p:spPr>
          <a:xfrm>
            <a:off x="41077" y="4836155"/>
            <a:ext cx="829073" cy="261610"/>
          </a:xfrm>
          <a:prstGeom prst="rect">
            <a:avLst/>
          </a:prstGeom>
        </p:spPr>
        <p:txBody>
          <a:bodyPr wrap="none">
            <a:spAutoFit/>
          </a:bodyPr>
          <a:lstStyle/>
          <a:p>
            <a:r>
              <a:rPr lang="en-US" sz="1100" dirty="0" smtClean="0"/>
              <a:t>*estimated</a:t>
            </a:r>
            <a:endParaRPr lang="en-US" sz="1400" dirty="0" smtClean="0"/>
          </a:p>
        </p:txBody>
      </p:sp>
      <p:sp>
        <p:nvSpPr>
          <p:cNvPr id="8" name="TextBox 7"/>
          <p:cNvSpPr txBox="1"/>
          <p:nvPr/>
        </p:nvSpPr>
        <p:spPr>
          <a:xfrm>
            <a:off x="3048000" y="514350"/>
            <a:ext cx="2790957" cy="1415772"/>
          </a:xfrm>
          <a:prstGeom prst="rect">
            <a:avLst/>
          </a:prstGeom>
          <a:solidFill>
            <a:schemeClr val="accent6">
              <a:lumMod val="75000"/>
            </a:schemeClr>
          </a:solidFill>
        </p:spPr>
        <p:txBody>
          <a:bodyPr wrap="square" rtlCol="0">
            <a:spAutoFit/>
          </a:bodyPr>
          <a:lstStyle/>
          <a:p>
            <a:r>
              <a:rPr lang="en-US" sz="1600" u="sng" dirty="0" smtClean="0"/>
              <a:t>Plans ran form VMTurbo</a:t>
            </a:r>
            <a:endParaRPr lang="en-US" sz="1600" dirty="0"/>
          </a:p>
          <a:p>
            <a:pPr algn="ctr"/>
            <a:r>
              <a:rPr lang="en-US" sz="1400" dirty="0" smtClean="0"/>
              <a:t>Average VM / Host Density:</a:t>
            </a:r>
          </a:p>
          <a:p>
            <a:pPr algn="ctr"/>
            <a:r>
              <a:rPr lang="en-US" sz="2400" b="1" dirty="0" smtClean="0"/>
              <a:t>51%</a:t>
            </a:r>
            <a:r>
              <a:rPr lang="en-US" sz="1050" dirty="0"/>
              <a:t/>
            </a:r>
            <a:br>
              <a:rPr lang="en-US" sz="1050" dirty="0"/>
            </a:br>
            <a:endParaRPr lang="en-US" sz="2000" dirty="0" smtClean="0"/>
          </a:p>
          <a:p>
            <a:pPr algn="ctr"/>
            <a:r>
              <a:rPr lang="en-US" sz="1200" dirty="0" smtClean="0"/>
              <a:t>See </a:t>
            </a:r>
            <a:r>
              <a:rPr lang="en-US" sz="1200" dirty="0" smtClean="0">
                <a:hlinkClick r:id="rId3" action="ppaction://hlinksldjump"/>
              </a:rPr>
              <a:t>Slide</a:t>
            </a:r>
            <a:r>
              <a:rPr lang="en-US" sz="1200" dirty="0" smtClean="0"/>
              <a:t> for cluster projections ran</a:t>
            </a:r>
            <a:endParaRPr lang="en-US" sz="1100" dirty="0" smtClean="0"/>
          </a:p>
        </p:txBody>
      </p:sp>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7" y="2800350"/>
            <a:ext cx="3921324" cy="708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00" y="3638550"/>
            <a:ext cx="3935501" cy="55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00" y="4248151"/>
            <a:ext cx="3935501" cy="2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8" name="Group 27"/>
          <p:cNvGrpSpPr/>
          <p:nvPr/>
        </p:nvGrpSpPr>
        <p:grpSpPr>
          <a:xfrm>
            <a:off x="5435976" y="2150452"/>
            <a:ext cx="3636885" cy="2711530"/>
            <a:chOff x="4547559" y="1161544"/>
            <a:chExt cx="4554564" cy="3395718"/>
          </a:xfrm>
        </p:grpSpPr>
        <p:sp>
          <p:nvSpPr>
            <p:cNvPr id="29" name="Rectangle 4"/>
            <p:cNvSpPr/>
            <p:nvPr/>
          </p:nvSpPr>
          <p:spPr>
            <a:xfrm>
              <a:off x="4818771" y="1398918"/>
              <a:ext cx="4080276" cy="2878505"/>
            </a:xfrm>
            <a:custGeom>
              <a:avLst/>
              <a:gdLst>
                <a:gd name="connsiteX0" fmla="*/ 0 w 3403349"/>
                <a:gd name="connsiteY0" fmla="*/ 0 h 2152650"/>
                <a:gd name="connsiteX1" fmla="*/ 3403349 w 3403349"/>
                <a:gd name="connsiteY1" fmla="*/ 0 h 2152650"/>
                <a:gd name="connsiteX2" fmla="*/ 3403349 w 3403349"/>
                <a:gd name="connsiteY2" fmla="*/ 2152650 h 2152650"/>
                <a:gd name="connsiteX3" fmla="*/ 0 w 3403349"/>
                <a:gd name="connsiteY3" fmla="*/ 2152650 h 2152650"/>
                <a:gd name="connsiteX4" fmla="*/ 0 w 3403349"/>
                <a:gd name="connsiteY4" fmla="*/ 0 h 2152650"/>
                <a:gd name="connsiteX0" fmla="*/ 6350 w 3403349"/>
                <a:gd name="connsiteY0" fmla="*/ 1689100 h 2152650"/>
                <a:gd name="connsiteX1" fmla="*/ 3403349 w 3403349"/>
                <a:gd name="connsiteY1" fmla="*/ 0 h 2152650"/>
                <a:gd name="connsiteX2" fmla="*/ 3403349 w 3403349"/>
                <a:gd name="connsiteY2" fmla="*/ 2152650 h 2152650"/>
                <a:gd name="connsiteX3" fmla="*/ 0 w 3403349"/>
                <a:gd name="connsiteY3" fmla="*/ 2152650 h 2152650"/>
                <a:gd name="connsiteX4" fmla="*/ 6350 w 3403349"/>
                <a:gd name="connsiteY4" fmla="*/ 1689100 h 2152650"/>
                <a:gd name="connsiteX0" fmla="*/ 6350 w 3403349"/>
                <a:gd name="connsiteY0" fmla="*/ 1689100 h 2152650"/>
                <a:gd name="connsiteX1" fmla="*/ 3403349 w 3403349"/>
                <a:gd name="connsiteY1" fmla="*/ 0 h 2152650"/>
                <a:gd name="connsiteX2" fmla="*/ 3403349 w 3403349"/>
                <a:gd name="connsiteY2" fmla="*/ 2152650 h 2152650"/>
                <a:gd name="connsiteX3" fmla="*/ 0 w 3403349"/>
                <a:gd name="connsiteY3" fmla="*/ 2152650 h 2152650"/>
                <a:gd name="connsiteX4" fmla="*/ 6350 w 3403349"/>
                <a:gd name="connsiteY4" fmla="*/ 1689100 h 2152650"/>
                <a:gd name="connsiteX0" fmla="*/ 6350 w 3403349"/>
                <a:gd name="connsiteY0" fmla="*/ 1689100 h 2152650"/>
                <a:gd name="connsiteX1" fmla="*/ 3403349 w 3403349"/>
                <a:gd name="connsiteY1" fmla="*/ 0 h 2152650"/>
                <a:gd name="connsiteX2" fmla="*/ 3403349 w 3403349"/>
                <a:gd name="connsiteY2" fmla="*/ 2152650 h 2152650"/>
                <a:gd name="connsiteX3" fmla="*/ 0 w 3403349"/>
                <a:gd name="connsiteY3" fmla="*/ 2152650 h 2152650"/>
                <a:gd name="connsiteX4" fmla="*/ 6350 w 3403349"/>
                <a:gd name="connsiteY4" fmla="*/ 1689100 h 2152650"/>
                <a:gd name="connsiteX0" fmla="*/ 6350 w 3403349"/>
                <a:gd name="connsiteY0" fmla="*/ 1689100 h 2152650"/>
                <a:gd name="connsiteX1" fmla="*/ 3403349 w 3403349"/>
                <a:gd name="connsiteY1" fmla="*/ 0 h 2152650"/>
                <a:gd name="connsiteX2" fmla="*/ 3403349 w 3403349"/>
                <a:gd name="connsiteY2" fmla="*/ 2152650 h 2152650"/>
                <a:gd name="connsiteX3" fmla="*/ 0 w 3403349"/>
                <a:gd name="connsiteY3" fmla="*/ 2152650 h 2152650"/>
                <a:gd name="connsiteX4" fmla="*/ 6350 w 3403349"/>
                <a:gd name="connsiteY4" fmla="*/ 1689100 h 2152650"/>
                <a:gd name="connsiteX0" fmla="*/ 6350 w 3403349"/>
                <a:gd name="connsiteY0" fmla="*/ 1689100 h 2152650"/>
                <a:gd name="connsiteX1" fmla="*/ 3403349 w 3403349"/>
                <a:gd name="connsiteY1" fmla="*/ 0 h 2152650"/>
                <a:gd name="connsiteX2" fmla="*/ 3403349 w 3403349"/>
                <a:gd name="connsiteY2" fmla="*/ 2152650 h 2152650"/>
                <a:gd name="connsiteX3" fmla="*/ 0 w 3403349"/>
                <a:gd name="connsiteY3" fmla="*/ 2152650 h 2152650"/>
                <a:gd name="connsiteX4" fmla="*/ 6350 w 3403349"/>
                <a:gd name="connsiteY4" fmla="*/ 1689100 h 2152650"/>
                <a:gd name="connsiteX0" fmla="*/ 6350 w 3403349"/>
                <a:gd name="connsiteY0" fmla="*/ 1692182 h 2155732"/>
                <a:gd name="connsiteX1" fmla="*/ 2230067 w 3403349"/>
                <a:gd name="connsiteY1" fmla="*/ 1513187 h 2155732"/>
                <a:gd name="connsiteX2" fmla="*/ 3403349 w 3403349"/>
                <a:gd name="connsiteY2" fmla="*/ 3082 h 2155732"/>
                <a:gd name="connsiteX3" fmla="*/ 3403349 w 3403349"/>
                <a:gd name="connsiteY3" fmla="*/ 2155732 h 2155732"/>
                <a:gd name="connsiteX4" fmla="*/ 0 w 3403349"/>
                <a:gd name="connsiteY4" fmla="*/ 2155732 h 2155732"/>
                <a:gd name="connsiteX5" fmla="*/ 6350 w 3403349"/>
                <a:gd name="connsiteY5" fmla="*/ 1692182 h 2155732"/>
                <a:gd name="connsiteX0" fmla="*/ 6350 w 3403349"/>
                <a:gd name="connsiteY0" fmla="*/ 1689100 h 2152650"/>
                <a:gd name="connsiteX1" fmla="*/ 2230067 w 3403349"/>
                <a:gd name="connsiteY1" fmla="*/ 1510105 h 2152650"/>
                <a:gd name="connsiteX2" fmla="*/ 3403349 w 3403349"/>
                <a:gd name="connsiteY2" fmla="*/ 0 h 2152650"/>
                <a:gd name="connsiteX3" fmla="*/ 3403349 w 3403349"/>
                <a:gd name="connsiteY3" fmla="*/ 2152650 h 2152650"/>
                <a:gd name="connsiteX4" fmla="*/ 0 w 3403349"/>
                <a:gd name="connsiteY4" fmla="*/ 2152650 h 2152650"/>
                <a:gd name="connsiteX5" fmla="*/ 6350 w 3403349"/>
                <a:gd name="connsiteY5" fmla="*/ 1689100 h 2152650"/>
                <a:gd name="connsiteX0" fmla="*/ 6350 w 3403349"/>
                <a:gd name="connsiteY0" fmla="*/ 1689100 h 2152650"/>
                <a:gd name="connsiteX1" fmla="*/ 2230067 w 3403349"/>
                <a:gd name="connsiteY1" fmla="*/ 1510105 h 2152650"/>
                <a:gd name="connsiteX2" fmla="*/ 3403349 w 3403349"/>
                <a:gd name="connsiteY2" fmla="*/ 0 h 2152650"/>
                <a:gd name="connsiteX3" fmla="*/ 3403349 w 3403349"/>
                <a:gd name="connsiteY3" fmla="*/ 2152650 h 2152650"/>
                <a:gd name="connsiteX4" fmla="*/ 0 w 3403349"/>
                <a:gd name="connsiteY4" fmla="*/ 2152650 h 2152650"/>
                <a:gd name="connsiteX5" fmla="*/ 6350 w 3403349"/>
                <a:gd name="connsiteY5" fmla="*/ 1689100 h 2152650"/>
                <a:gd name="connsiteX0" fmla="*/ 6350 w 3403349"/>
                <a:gd name="connsiteY0" fmla="*/ 1689100 h 2152650"/>
                <a:gd name="connsiteX1" fmla="*/ 2267143 w 3403349"/>
                <a:gd name="connsiteY1" fmla="*/ 1462617 h 2152650"/>
                <a:gd name="connsiteX2" fmla="*/ 3403349 w 3403349"/>
                <a:gd name="connsiteY2" fmla="*/ 0 h 2152650"/>
                <a:gd name="connsiteX3" fmla="*/ 3403349 w 3403349"/>
                <a:gd name="connsiteY3" fmla="*/ 2152650 h 2152650"/>
                <a:gd name="connsiteX4" fmla="*/ 0 w 3403349"/>
                <a:gd name="connsiteY4" fmla="*/ 2152650 h 2152650"/>
                <a:gd name="connsiteX5" fmla="*/ 6350 w 3403349"/>
                <a:gd name="connsiteY5" fmla="*/ 1689100 h 2152650"/>
                <a:gd name="connsiteX0" fmla="*/ 6350 w 3403349"/>
                <a:gd name="connsiteY0" fmla="*/ 1689100 h 2152650"/>
                <a:gd name="connsiteX1" fmla="*/ 2272439 w 3403349"/>
                <a:gd name="connsiteY1" fmla="*/ 1438873 h 2152650"/>
                <a:gd name="connsiteX2" fmla="*/ 3403349 w 3403349"/>
                <a:gd name="connsiteY2" fmla="*/ 0 h 2152650"/>
                <a:gd name="connsiteX3" fmla="*/ 3403349 w 3403349"/>
                <a:gd name="connsiteY3" fmla="*/ 2152650 h 2152650"/>
                <a:gd name="connsiteX4" fmla="*/ 0 w 3403349"/>
                <a:gd name="connsiteY4" fmla="*/ 2152650 h 2152650"/>
                <a:gd name="connsiteX5" fmla="*/ 6350 w 3403349"/>
                <a:gd name="connsiteY5" fmla="*/ 1689100 h 2152650"/>
                <a:gd name="connsiteX0" fmla="*/ 6350 w 3403349"/>
                <a:gd name="connsiteY0" fmla="*/ 1689100 h 2152650"/>
                <a:gd name="connsiteX1" fmla="*/ 2335997 w 3403349"/>
                <a:gd name="connsiteY1" fmla="*/ 1419878 h 2152650"/>
                <a:gd name="connsiteX2" fmla="*/ 3403349 w 3403349"/>
                <a:gd name="connsiteY2" fmla="*/ 0 h 2152650"/>
                <a:gd name="connsiteX3" fmla="*/ 3403349 w 3403349"/>
                <a:gd name="connsiteY3" fmla="*/ 2152650 h 2152650"/>
                <a:gd name="connsiteX4" fmla="*/ 0 w 3403349"/>
                <a:gd name="connsiteY4" fmla="*/ 2152650 h 2152650"/>
                <a:gd name="connsiteX5" fmla="*/ 6350 w 3403349"/>
                <a:gd name="connsiteY5" fmla="*/ 1689100 h 2152650"/>
                <a:gd name="connsiteX0" fmla="*/ 6350 w 3403349"/>
                <a:gd name="connsiteY0" fmla="*/ 1689100 h 2152650"/>
                <a:gd name="connsiteX1" fmla="*/ 2309514 w 3403349"/>
                <a:gd name="connsiteY1" fmla="*/ 1434125 h 2152650"/>
                <a:gd name="connsiteX2" fmla="*/ 3403349 w 3403349"/>
                <a:gd name="connsiteY2" fmla="*/ 0 h 2152650"/>
                <a:gd name="connsiteX3" fmla="*/ 3403349 w 3403349"/>
                <a:gd name="connsiteY3" fmla="*/ 2152650 h 2152650"/>
                <a:gd name="connsiteX4" fmla="*/ 0 w 3403349"/>
                <a:gd name="connsiteY4" fmla="*/ 2152650 h 2152650"/>
                <a:gd name="connsiteX5" fmla="*/ 6350 w 3403349"/>
                <a:gd name="connsiteY5" fmla="*/ 1689100 h 2152650"/>
                <a:gd name="connsiteX0" fmla="*/ 6350 w 3403349"/>
                <a:gd name="connsiteY0" fmla="*/ 1689100 h 2152650"/>
                <a:gd name="connsiteX1" fmla="*/ 2256549 w 3403349"/>
                <a:gd name="connsiteY1" fmla="*/ 1358145 h 2152650"/>
                <a:gd name="connsiteX2" fmla="*/ 3403349 w 3403349"/>
                <a:gd name="connsiteY2" fmla="*/ 0 h 2152650"/>
                <a:gd name="connsiteX3" fmla="*/ 3403349 w 3403349"/>
                <a:gd name="connsiteY3" fmla="*/ 2152650 h 2152650"/>
                <a:gd name="connsiteX4" fmla="*/ 0 w 3403349"/>
                <a:gd name="connsiteY4" fmla="*/ 2152650 h 2152650"/>
                <a:gd name="connsiteX5" fmla="*/ 6350 w 3403349"/>
                <a:gd name="connsiteY5" fmla="*/ 1689100 h 2152650"/>
                <a:gd name="connsiteX0" fmla="*/ 6350 w 3403349"/>
                <a:gd name="connsiteY0" fmla="*/ 1689100 h 2152650"/>
                <a:gd name="connsiteX1" fmla="*/ 2281267 w 3403349"/>
                <a:gd name="connsiteY1" fmla="*/ 1446788 h 2152650"/>
                <a:gd name="connsiteX2" fmla="*/ 3403349 w 3403349"/>
                <a:gd name="connsiteY2" fmla="*/ 0 h 2152650"/>
                <a:gd name="connsiteX3" fmla="*/ 3403349 w 3403349"/>
                <a:gd name="connsiteY3" fmla="*/ 2152650 h 2152650"/>
                <a:gd name="connsiteX4" fmla="*/ 0 w 3403349"/>
                <a:gd name="connsiteY4" fmla="*/ 2152650 h 2152650"/>
                <a:gd name="connsiteX5" fmla="*/ 6350 w 3403349"/>
                <a:gd name="connsiteY5" fmla="*/ 1689100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3349" h="2152650">
                  <a:moveTo>
                    <a:pt x="6350" y="1689100"/>
                  </a:moveTo>
                  <a:cubicBezTo>
                    <a:pt x="276512" y="1695188"/>
                    <a:pt x="1715101" y="1728305"/>
                    <a:pt x="2281267" y="1446788"/>
                  </a:cubicBezTo>
                  <a:cubicBezTo>
                    <a:pt x="2847434" y="1165271"/>
                    <a:pt x="3259884" y="571190"/>
                    <a:pt x="3403349" y="0"/>
                  </a:cubicBezTo>
                  <a:lnTo>
                    <a:pt x="3403349" y="2152650"/>
                  </a:lnTo>
                  <a:lnTo>
                    <a:pt x="0" y="2152650"/>
                  </a:lnTo>
                  <a:cubicBezTo>
                    <a:pt x="2117" y="1998133"/>
                    <a:pt x="4233" y="1843617"/>
                    <a:pt x="6350" y="1689100"/>
                  </a:cubicBezTo>
                  <a:close/>
                </a:path>
              </a:pathLst>
            </a:custGeom>
            <a:gradFill flip="none" rotWithShape="1">
              <a:gsLst>
                <a:gs pos="32000">
                  <a:schemeClr val="bg1">
                    <a:lumMod val="50000"/>
                  </a:schemeClr>
                </a:gs>
                <a:gs pos="58000">
                  <a:srgbClr val="337BBB"/>
                </a:gs>
                <a:gs pos="84000">
                  <a:srgbClr val="632A2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30" name="Freeform 29"/>
            <p:cNvSpPr/>
            <p:nvPr/>
          </p:nvSpPr>
          <p:spPr>
            <a:xfrm>
              <a:off x="4829634" y="1371401"/>
              <a:ext cx="4068233" cy="2292035"/>
            </a:xfrm>
            <a:custGeom>
              <a:avLst/>
              <a:gdLst>
                <a:gd name="connsiteX0" fmla="*/ 0 w 4068233"/>
                <a:gd name="connsiteY0" fmla="*/ 2290234 h 2290234"/>
                <a:gd name="connsiteX1" fmla="*/ 2662766 w 4068233"/>
                <a:gd name="connsiteY1" fmla="*/ 1769534 h 2290234"/>
                <a:gd name="connsiteX2" fmla="*/ 4068233 w 4068233"/>
                <a:gd name="connsiteY2" fmla="*/ 0 h 2290234"/>
                <a:gd name="connsiteX0" fmla="*/ 0 w 4068233"/>
                <a:gd name="connsiteY0" fmla="*/ 2290234 h 2290234"/>
                <a:gd name="connsiteX1" fmla="*/ 2700866 w 4068233"/>
                <a:gd name="connsiteY1" fmla="*/ 1972734 h 2290234"/>
                <a:gd name="connsiteX2" fmla="*/ 4068233 w 4068233"/>
                <a:gd name="connsiteY2" fmla="*/ 0 h 2290234"/>
                <a:gd name="connsiteX0" fmla="*/ 0 w 4068233"/>
                <a:gd name="connsiteY0" fmla="*/ 2290234 h 2290234"/>
                <a:gd name="connsiteX1" fmla="*/ 2700866 w 4068233"/>
                <a:gd name="connsiteY1" fmla="*/ 1972734 h 2290234"/>
                <a:gd name="connsiteX2" fmla="*/ 4068233 w 4068233"/>
                <a:gd name="connsiteY2" fmla="*/ 0 h 2290234"/>
                <a:gd name="connsiteX0" fmla="*/ 0 w 4068233"/>
                <a:gd name="connsiteY0" fmla="*/ 2290234 h 2291783"/>
                <a:gd name="connsiteX1" fmla="*/ 2700866 w 4068233"/>
                <a:gd name="connsiteY1" fmla="*/ 1972734 h 2291783"/>
                <a:gd name="connsiteX2" fmla="*/ 4068233 w 4068233"/>
                <a:gd name="connsiteY2" fmla="*/ 0 h 2291783"/>
                <a:gd name="connsiteX0" fmla="*/ 0 w 4068233"/>
                <a:gd name="connsiteY0" fmla="*/ 2290234 h 2290234"/>
                <a:gd name="connsiteX1" fmla="*/ 2700866 w 4068233"/>
                <a:gd name="connsiteY1" fmla="*/ 1972734 h 2290234"/>
                <a:gd name="connsiteX2" fmla="*/ 4068233 w 4068233"/>
                <a:gd name="connsiteY2" fmla="*/ 0 h 2290234"/>
                <a:gd name="connsiteX0" fmla="*/ 0 w 4068233"/>
                <a:gd name="connsiteY0" fmla="*/ 2290234 h 2292035"/>
                <a:gd name="connsiteX1" fmla="*/ 2700866 w 4068233"/>
                <a:gd name="connsiteY1" fmla="*/ 1972734 h 2292035"/>
                <a:gd name="connsiteX2" fmla="*/ 4068233 w 4068233"/>
                <a:gd name="connsiteY2" fmla="*/ 0 h 2292035"/>
              </a:gdLst>
              <a:ahLst/>
              <a:cxnLst>
                <a:cxn ang="0">
                  <a:pos x="connsiteX0" y="connsiteY0"/>
                </a:cxn>
                <a:cxn ang="0">
                  <a:pos x="connsiteX1" y="connsiteY1"/>
                </a:cxn>
                <a:cxn ang="0">
                  <a:pos x="connsiteX2" y="connsiteY2"/>
                </a:cxn>
              </a:cxnLst>
              <a:rect l="l" t="t" r="r" b="b"/>
              <a:pathLst>
                <a:path w="4068233" h="2292035">
                  <a:moveTo>
                    <a:pt x="0" y="2290234"/>
                  </a:moveTo>
                  <a:cubicBezTo>
                    <a:pt x="933096" y="2292703"/>
                    <a:pt x="2065160" y="2324807"/>
                    <a:pt x="2700866" y="1972734"/>
                  </a:cubicBezTo>
                  <a:cubicBezTo>
                    <a:pt x="3336572" y="1620661"/>
                    <a:pt x="3826227" y="932039"/>
                    <a:pt x="4068233" y="0"/>
                  </a:cubicBezTo>
                </a:path>
              </a:pathLst>
            </a:custGeom>
            <a:ln w="76200" cap="flat">
              <a:solidFill>
                <a:schemeClr val="tx1"/>
              </a:solidFill>
              <a:headEnd type="none" w="sm" len="sm"/>
              <a:tailEnd type="triangl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6971898" y="3513492"/>
              <a:ext cx="373811" cy="167248"/>
              <a:chOff x="4351186" y="4391176"/>
              <a:chExt cx="473364" cy="211789"/>
            </a:xfrm>
          </p:grpSpPr>
          <p:sp>
            <p:nvSpPr>
              <p:cNvPr id="43" name="Rectangle 42"/>
              <p:cNvSpPr/>
              <p:nvPr/>
            </p:nvSpPr>
            <p:spPr bwMode="auto">
              <a:xfrm flipV="1">
                <a:off x="4351186" y="4506596"/>
                <a:ext cx="196273" cy="96369"/>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82058" tIns="41029" rIns="82058" bIns="41029" numCol="1" rtlCol="0" anchor="t" anchorCtr="0" compatLnSpc="1">
                <a:prstTxWarp prst="textNoShape">
                  <a:avLst/>
                </a:prstTxWarp>
              </a:bodyPr>
              <a:lstStyle/>
              <a:p>
                <a:pPr marL="207995" indent="-207995" defTabSz="820583" fontAlgn="base">
                  <a:spcBef>
                    <a:spcPct val="50000"/>
                  </a:spcBef>
                  <a:spcAft>
                    <a:spcPct val="0"/>
                  </a:spcAft>
                </a:pPr>
                <a:endParaRPr lang="en-US">
                  <a:latin typeface="Tahoma" charset="0"/>
                </a:endParaRPr>
              </a:p>
            </p:txBody>
          </p:sp>
          <p:sp>
            <p:nvSpPr>
              <p:cNvPr id="44" name="Rectangle 43"/>
              <p:cNvSpPr/>
              <p:nvPr/>
            </p:nvSpPr>
            <p:spPr bwMode="auto">
              <a:xfrm flipV="1">
                <a:off x="4628277" y="4391176"/>
                <a:ext cx="196273" cy="96370"/>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82058" tIns="41029" rIns="82058" bIns="41029" numCol="1" rtlCol="0" anchor="t" anchorCtr="0" compatLnSpc="1">
                <a:prstTxWarp prst="textNoShape">
                  <a:avLst/>
                </a:prstTxWarp>
              </a:bodyPr>
              <a:lstStyle/>
              <a:p>
                <a:pPr marL="207995" indent="-207995" defTabSz="820583" fontAlgn="base">
                  <a:spcBef>
                    <a:spcPct val="50000"/>
                  </a:spcBef>
                  <a:spcAft>
                    <a:spcPct val="0"/>
                  </a:spcAft>
                </a:pPr>
                <a:endParaRPr lang="en-US">
                  <a:latin typeface="Tahoma" charset="0"/>
                </a:endParaRPr>
              </a:p>
            </p:txBody>
          </p:sp>
          <p:sp>
            <p:nvSpPr>
              <p:cNvPr id="45" name="Rectangle 44"/>
              <p:cNvSpPr/>
              <p:nvPr/>
            </p:nvSpPr>
            <p:spPr bwMode="auto">
              <a:xfrm flipV="1">
                <a:off x="4489731" y="4458411"/>
                <a:ext cx="196273" cy="96370"/>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82058" tIns="41029" rIns="82058" bIns="41029" numCol="1" rtlCol="0" anchor="t" anchorCtr="0" compatLnSpc="1">
                <a:prstTxWarp prst="textNoShape">
                  <a:avLst/>
                </a:prstTxWarp>
              </a:bodyPr>
              <a:lstStyle/>
              <a:p>
                <a:pPr marL="207995" indent="-207995" defTabSz="820583" fontAlgn="base">
                  <a:spcBef>
                    <a:spcPct val="50000"/>
                  </a:spcBef>
                  <a:spcAft>
                    <a:spcPct val="0"/>
                  </a:spcAft>
                </a:pPr>
                <a:endParaRPr lang="en-US">
                  <a:latin typeface="Tahoma" charset="0"/>
                </a:endParaRPr>
              </a:p>
            </p:txBody>
          </p:sp>
        </p:grpSp>
        <p:sp>
          <p:nvSpPr>
            <p:cNvPr id="32" name="TextBox 61"/>
            <p:cNvSpPr txBox="1">
              <a:spLocks noChangeArrowheads="1"/>
            </p:cNvSpPr>
            <p:nvPr/>
          </p:nvSpPr>
          <p:spPr bwMode="auto">
            <a:xfrm>
              <a:off x="5000369" y="3166695"/>
              <a:ext cx="1425230" cy="184666"/>
            </a:xfrm>
            <a:prstGeom prst="rect">
              <a:avLst/>
            </a:prstGeom>
            <a:noFill/>
            <a:ln w="9525">
              <a:noFill/>
              <a:miter lim="800000"/>
              <a:headEnd/>
              <a:tailEnd/>
            </a:ln>
          </p:spPr>
          <p:txBody>
            <a:bodyPr wrap="square" lIns="0" tIns="0" rIns="0" bIns="0">
              <a:prstTxWarp prst="textNoShape">
                <a:avLst/>
              </a:prstTxWarp>
              <a:spAutoFit/>
            </a:bodyPr>
            <a:lstStyle/>
            <a:p>
              <a:pPr algn="ctr"/>
              <a:r>
                <a:rPr lang="en-US" sz="1200" b="1" dirty="0">
                  <a:latin typeface="Arial"/>
                  <a:ea typeface="Arial Narrow" charset="0"/>
                  <a:cs typeface="Arial"/>
                </a:rPr>
                <a:t>QoS</a:t>
              </a:r>
              <a:r>
                <a:rPr lang="en-US" sz="1200" dirty="0">
                  <a:latin typeface="Arial"/>
                  <a:ea typeface="Arial Narrow" charset="0"/>
                  <a:cs typeface="Arial"/>
                </a:rPr>
                <a:t> </a:t>
              </a:r>
              <a:r>
                <a:rPr lang="en-US" sz="1200" b="1" dirty="0">
                  <a:latin typeface="Arial"/>
                  <a:ea typeface="Arial Narrow" charset="0"/>
                  <a:cs typeface="Arial"/>
                </a:rPr>
                <a:t>Guarantee</a:t>
              </a:r>
              <a:endParaRPr lang="en-US" sz="1200" b="1" dirty="0">
                <a:latin typeface="Arial"/>
                <a:ea typeface="Symbol" charset="2"/>
                <a:cs typeface="Arial"/>
              </a:endParaRPr>
            </a:p>
          </p:txBody>
        </p:sp>
        <p:cxnSp>
          <p:nvCxnSpPr>
            <p:cNvPr id="33" name="Straight Connector 48"/>
            <p:cNvCxnSpPr>
              <a:cxnSpLocks noChangeShapeType="1"/>
            </p:cNvCxnSpPr>
            <p:nvPr/>
          </p:nvCxnSpPr>
          <p:spPr bwMode="auto">
            <a:xfrm>
              <a:off x="4847969" y="3369559"/>
              <a:ext cx="4254154" cy="0"/>
            </a:xfrm>
            <a:prstGeom prst="line">
              <a:avLst/>
            </a:prstGeom>
            <a:noFill/>
            <a:ln w="28575">
              <a:solidFill>
                <a:srgbClr val="337BBB"/>
              </a:solidFill>
              <a:prstDash val="dash"/>
              <a:round/>
              <a:headEnd/>
              <a:tailEnd/>
            </a:ln>
          </p:spPr>
        </p:cxnSp>
        <p:sp>
          <p:nvSpPr>
            <p:cNvPr id="34" name="TextBox 61"/>
            <p:cNvSpPr txBox="1">
              <a:spLocks noChangeArrowheads="1"/>
            </p:cNvSpPr>
            <p:nvPr/>
          </p:nvSpPr>
          <p:spPr bwMode="auto">
            <a:xfrm rot="16200000">
              <a:off x="3969271" y="2696260"/>
              <a:ext cx="1433564" cy="276987"/>
            </a:xfrm>
            <a:prstGeom prst="rect">
              <a:avLst/>
            </a:prstGeom>
            <a:noFill/>
            <a:ln w="9525">
              <a:noFill/>
              <a:miter lim="800000"/>
              <a:headEnd/>
              <a:tailEnd/>
            </a:ln>
          </p:spPr>
          <p:txBody>
            <a:bodyPr wrap="square" lIns="91429" tIns="45714" rIns="91429" bIns="45714" anchor="ctr">
              <a:prstTxWarp prst="textNoShape">
                <a:avLst/>
              </a:prstTxWarp>
              <a:spAutoFit/>
            </a:bodyPr>
            <a:lstStyle/>
            <a:p>
              <a:pPr algn="ctr"/>
              <a:r>
                <a:rPr lang="en-US" sz="1200" b="1" spc="300" dirty="0" smtClean="0">
                  <a:solidFill>
                    <a:schemeClr val="tx1">
                      <a:lumMod val="75000"/>
                      <a:lumOff val="25000"/>
                    </a:schemeClr>
                  </a:solidFill>
                  <a:latin typeface="Arial"/>
                  <a:ea typeface="Arial Narrow" charset="0"/>
                  <a:cs typeface="Arial"/>
                </a:rPr>
                <a:t>DELAY</a:t>
              </a:r>
              <a:endParaRPr lang="en-US" sz="1200" b="1" spc="300" dirty="0">
                <a:solidFill>
                  <a:schemeClr val="tx1">
                    <a:lumMod val="75000"/>
                    <a:lumOff val="25000"/>
                  </a:schemeClr>
                </a:solidFill>
                <a:latin typeface="Arial"/>
                <a:ea typeface="Symbol" charset="2"/>
                <a:cs typeface="Arial"/>
              </a:endParaRPr>
            </a:p>
          </p:txBody>
        </p:sp>
        <p:cxnSp>
          <p:nvCxnSpPr>
            <p:cNvPr id="35" name="Straight Connector 48"/>
            <p:cNvCxnSpPr>
              <a:cxnSpLocks noChangeShapeType="1"/>
            </p:cNvCxnSpPr>
            <p:nvPr/>
          </p:nvCxnSpPr>
          <p:spPr bwMode="auto">
            <a:xfrm>
              <a:off x="4808360" y="4274983"/>
              <a:ext cx="4270653" cy="0"/>
            </a:xfrm>
            <a:prstGeom prst="line">
              <a:avLst/>
            </a:prstGeom>
            <a:noFill/>
            <a:ln w="28575" cap="flat">
              <a:solidFill>
                <a:schemeClr val="tx1">
                  <a:lumMod val="75000"/>
                  <a:lumOff val="25000"/>
                </a:schemeClr>
              </a:solidFill>
              <a:round/>
              <a:headEnd/>
              <a:tailEnd type="triangle" w="sm" len="lg"/>
            </a:ln>
          </p:spPr>
        </p:cxnSp>
        <p:cxnSp>
          <p:nvCxnSpPr>
            <p:cNvPr id="36" name="Straight Connector 50"/>
            <p:cNvCxnSpPr>
              <a:cxnSpLocks noChangeShapeType="1"/>
            </p:cNvCxnSpPr>
            <p:nvPr/>
          </p:nvCxnSpPr>
          <p:spPr bwMode="auto">
            <a:xfrm flipH="1">
              <a:off x="4818771" y="1398918"/>
              <a:ext cx="16498" cy="2878505"/>
            </a:xfrm>
            <a:prstGeom prst="line">
              <a:avLst/>
            </a:prstGeom>
            <a:noFill/>
            <a:ln w="28575" cap="flat">
              <a:solidFill>
                <a:schemeClr val="tx1">
                  <a:lumMod val="75000"/>
                  <a:lumOff val="25000"/>
                </a:schemeClr>
              </a:solidFill>
              <a:round/>
              <a:headEnd type="triangle" w="sm" len="lg"/>
              <a:tailEnd type="oval" w="sm" len="sm"/>
            </a:ln>
          </p:spPr>
        </p:cxnSp>
        <p:sp>
          <p:nvSpPr>
            <p:cNvPr id="37" name="TextBox 71"/>
            <p:cNvSpPr txBox="1">
              <a:spLocks noChangeArrowheads="1"/>
            </p:cNvSpPr>
            <p:nvPr/>
          </p:nvSpPr>
          <p:spPr bwMode="auto">
            <a:xfrm>
              <a:off x="4674349" y="1161544"/>
              <a:ext cx="347240" cy="246209"/>
            </a:xfrm>
            <a:prstGeom prst="rect">
              <a:avLst/>
            </a:prstGeom>
            <a:noFill/>
            <a:ln w="9525">
              <a:noFill/>
              <a:miter lim="800000"/>
              <a:headEnd/>
              <a:tailEnd/>
            </a:ln>
          </p:spPr>
          <p:txBody>
            <a:bodyPr wrap="square" lIns="0" tIns="45714" rIns="0" bIns="45714" anchor="ctr">
              <a:prstTxWarp prst="textNoShape">
                <a:avLst/>
              </a:prstTxWarp>
              <a:spAutoFit/>
            </a:bodyPr>
            <a:lstStyle/>
            <a:p>
              <a:pPr algn="ctr"/>
              <a:r>
                <a:rPr lang="en-US" sz="1000" dirty="0" err="1" smtClean="0">
                  <a:solidFill>
                    <a:schemeClr val="tx1">
                      <a:lumMod val="75000"/>
                      <a:lumOff val="25000"/>
                    </a:schemeClr>
                  </a:solidFill>
                  <a:latin typeface="Arial"/>
                  <a:ea typeface="Arial Narrow" charset="0"/>
                  <a:cs typeface="Arial"/>
                </a:rPr>
                <a:t>ms</a:t>
              </a:r>
              <a:endParaRPr lang="en-US" sz="1000" dirty="0">
                <a:solidFill>
                  <a:schemeClr val="tx1">
                    <a:lumMod val="75000"/>
                    <a:lumOff val="25000"/>
                  </a:schemeClr>
                </a:solidFill>
                <a:latin typeface="Arial"/>
                <a:ea typeface="Arial Narrow" charset="0"/>
                <a:cs typeface="Arial"/>
              </a:endParaRPr>
            </a:p>
          </p:txBody>
        </p:sp>
        <p:sp>
          <p:nvSpPr>
            <p:cNvPr id="38" name="Line Callout 1 37"/>
            <p:cNvSpPr/>
            <p:nvPr/>
          </p:nvSpPr>
          <p:spPr bwMode="auto">
            <a:xfrm>
              <a:off x="6259891" y="1883184"/>
              <a:ext cx="2016640" cy="536156"/>
            </a:xfrm>
            <a:prstGeom prst="borderCallout1">
              <a:avLst>
                <a:gd name="adj1" fmla="val 274623"/>
                <a:gd name="adj2" fmla="val 44157"/>
                <a:gd name="adj3" fmla="val 102493"/>
                <a:gd name="adj4" fmla="val 5028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82058" tIns="41029" rIns="82058" bIns="41029" numCol="1" rtlCol="0" anchor="ctr" anchorCtr="1" compatLnSpc="1">
              <a:prstTxWarp prst="textNoShape">
                <a:avLst/>
              </a:prstTxWarp>
            </a:bodyPr>
            <a:lstStyle/>
            <a:p>
              <a:pPr marL="207995" indent="-207995" algn="ctr" defTabSz="820583" fontAlgn="base">
                <a:spcBef>
                  <a:spcPct val="50000"/>
                </a:spcBef>
                <a:spcAft>
                  <a:spcPct val="0"/>
                </a:spcAft>
              </a:pPr>
              <a:r>
                <a:rPr lang="en-US" sz="1000" b="1" dirty="0" smtClean="0">
                  <a:solidFill>
                    <a:schemeClr val="tx1"/>
                  </a:solidFill>
                  <a:latin typeface="Arial"/>
                  <a:cs typeface="Arial"/>
                </a:rPr>
                <a:t>Optimal Operating Zone</a:t>
              </a:r>
            </a:p>
            <a:p>
              <a:pPr marL="207995" indent="-207995" algn="ctr" defTabSz="820583" fontAlgn="base">
                <a:spcBef>
                  <a:spcPct val="50000"/>
                </a:spcBef>
                <a:spcAft>
                  <a:spcPct val="0"/>
                </a:spcAft>
              </a:pPr>
              <a:r>
                <a:rPr kumimoji="0" lang="en-US" sz="1000" b="1" i="0" u="none" strike="noStrike" cap="none" normalizeH="0" baseline="0" dirty="0" smtClean="0">
                  <a:ln>
                    <a:noFill/>
                  </a:ln>
                  <a:solidFill>
                    <a:schemeClr val="tx1"/>
                  </a:solidFill>
                  <a:effectLst/>
                  <a:latin typeface="Arial"/>
                  <a:cs typeface="Arial"/>
                </a:rPr>
                <a:t>Desired State</a:t>
              </a:r>
              <a:endParaRPr kumimoji="0" lang="en-US" sz="1000" b="1" i="0" u="none" strike="noStrike" cap="none" normalizeH="0" baseline="0" dirty="0">
                <a:ln>
                  <a:noFill/>
                </a:ln>
                <a:solidFill>
                  <a:schemeClr val="tx1"/>
                </a:solidFill>
                <a:effectLst/>
                <a:latin typeface="Arial"/>
                <a:cs typeface="Arial"/>
              </a:endParaRPr>
            </a:p>
          </p:txBody>
        </p:sp>
        <p:sp>
          <p:nvSpPr>
            <p:cNvPr id="39" name="TextBox 71"/>
            <p:cNvSpPr txBox="1">
              <a:spLocks noChangeArrowheads="1"/>
            </p:cNvSpPr>
            <p:nvPr/>
          </p:nvSpPr>
          <p:spPr bwMode="auto">
            <a:xfrm>
              <a:off x="4809480" y="4294518"/>
              <a:ext cx="525039" cy="246209"/>
            </a:xfrm>
            <a:prstGeom prst="rect">
              <a:avLst/>
            </a:prstGeom>
            <a:noFill/>
            <a:ln w="9525">
              <a:noFill/>
              <a:miter lim="800000"/>
              <a:headEnd/>
              <a:tailEnd/>
            </a:ln>
          </p:spPr>
          <p:txBody>
            <a:bodyPr wrap="square" lIns="0" tIns="45714" rIns="0" bIns="45714" anchor="t">
              <a:prstTxWarp prst="textNoShape">
                <a:avLst/>
              </a:prstTxWarp>
              <a:spAutoFit/>
            </a:bodyPr>
            <a:lstStyle/>
            <a:p>
              <a:r>
                <a:rPr lang="en-US" sz="1000" dirty="0" smtClean="0">
                  <a:solidFill>
                    <a:schemeClr val="tx1">
                      <a:lumMod val="75000"/>
                      <a:lumOff val="25000"/>
                    </a:schemeClr>
                  </a:solidFill>
                  <a:latin typeface="Arial"/>
                  <a:ea typeface="Arial Narrow" charset="0"/>
                  <a:cs typeface="Arial"/>
                </a:rPr>
                <a:t>0%</a:t>
              </a:r>
              <a:endParaRPr lang="en-US" sz="1000" dirty="0">
                <a:solidFill>
                  <a:schemeClr val="tx1">
                    <a:lumMod val="75000"/>
                    <a:lumOff val="25000"/>
                  </a:schemeClr>
                </a:solidFill>
                <a:latin typeface="Arial"/>
                <a:ea typeface="Arial Narrow" charset="0"/>
                <a:cs typeface="Arial"/>
              </a:endParaRPr>
            </a:p>
          </p:txBody>
        </p:sp>
        <p:sp>
          <p:nvSpPr>
            <p:cNvPr id="40" name="TextBox 71"/>
            <p:cNvSpPr txBox="1">
              <a:spLocks noChangeArrowheads="1"/>
            </p:cNvSpPr>
            <p:nvPr/>
          </p:nvSpPr>
          <p:spPr bwMode="auto">
            <a:xfrm>
              <a:off x="8355999" y="4294518"/>
              <a:ext cx="525039" cy="246209"/>
            </a:xfrm>
            <a:prstGeom prst="rect">
              <a:avLst/>
            </a:prstGeom>
            <a:noFill/>
            <a:ln w="9525">
              <a:noFill/>
              <a:miter lim="800000"/>
              <a:headEnd/>
              <a:tailEnd/>
            </a:ln>
          </p:spPr>
          <p:txBody>
            <a:bodyPr wrap="square" lIns="0" tIns="45714" rIns="0" bIns="45714" anchor="t">
              <a:prstTxWarp prst="textNoShape">
                <a:avLst/>
              </a:prstTxWarp>
              <a:spAutoFit/>
            </a:bodyPr>
            <a:lstStyle/>
            <a:p>
              <a:pPr algn="r"/>
              <a:r>
                <a:rPr lang="en-US" sz="1000" dirty="0" smtClean="0">
                  <a:solidFill>
                    <a:schemeClr val="tx1">
                      <a:lumMod val="75000"/>
                      <a:lumOff val="25000"/>
                    </a:schemeClr>
                  </a:solidFill>
                  <a:latin typeface="Arial"/>
                  <a:ea typeface="Arial Narrow" charset="0"/>
                  <a:cs typeface="Arial"/>
                </a:rPr>
                <a:t>100%</a:t>
              </a:r>
              <a:endParaRPr lang="en-US" sz="1000" dirty="0">
                <a:solidFill>
                  <a:schemeClr val="tx1">
                    <a:lumMod val="75000"/>
                    <a:lumOff val="25000"/>
                  </a:schemeClr>
                </a:solidFill>
                <a:latin typeface="Arial"/>
                <a:ea typeface="Arial Narrow" charset="0"/>
                <a:cs typeface="Arial"/>
              </a:endParaRPr>
            </a:p>
          </p:txBody>
        </p:sp>
        <p:sp>
          <p:nvSpPr>
            <p:cNvPr id="41" name="TextBox 61"/>
            <p:cNvSpPr txBox="1">
              <a:spLocks noChangeArrowheads="1"/>
            </p:cNvSpPr>
            <p:nvPr/>
          </p:nvSpPr>
          <p:spPr bwMode="auto">
            <a:xfrm>
              <a:off x="5763823" y="4280275"/>
              <a:ext cx="2185776" cy="276987"/>
            </a:xfrm>
            <a:prstGeom prst="rect">
              <a:avLst/>
            </a:prstGeom>
            <a:noFill/>
            <a:ln w="9525">
              <a:noFill/>
              <a:miter lim="800000"/>
              <a:headEnd/>
              <a:tailEnd/>
            </a:ln>
          </p:spPr>
          <p:txBody>
            <a:bodyPr wrap="square" lIns="91429" tIns="45714" rIns="91429" bIns="45714" anchor="ctr">
              <a:prstTxWarp prst="textNoShape">
                <a:avLst/>
              </a:prstTxWarp>
              <a:spAutoFit/>
            </a:bodyPr>
            <a:lstStyle/>
            <a:p>
              <a:pPr algn="ctr"/>
              <a:r>
                <a:rPr lang="en-US" sz="1200" b="1" spc="300" dirty="0" smtClean="0">
                  <a:solidFill>
                    <a:srgbClr val="404040"/>
                  </a:solidFill>
                  <a:latin typeface="Arial "/>
                  <a:ea typeface="Arial Narrow" charset="0"/>
                  <a:cs typeface="Arial "/>
                </a:rPr>
                <a:t>UTILIZATION</a:t>
              </a:r>
              <a:endParaRPr lang="en-US" sz="1200" b="1" spc="300" dirty="0">
                <a:solidFill>
                  <a:srgbClr val="404040"/>
                </a:solidFill>
                <a:latin typeface="Arial "/>
                <a:ea typeface="Symbol" charset="2"/>
                <a:cs typeface="Arial "/>
              </a:endParaRPr>
            </a:p>
          </p:txBody>
        </p:sp>
        <p:sp>
          <p:nvSpPr>
            <p:cNvPr id="42" name="Rectangle 41"/>
            <p:cNvSpPr/>
            <p:nvPr/>
          </p:nvSpPr>
          <p:spPr bwMode="auto">
            <a:xfrm>
              <a:off x="6917449" y="3441306"/>
              <a:ext cx="546531" cy="326665"/>
            </a:xfrm>
            <a:prstGeom prst="rect">
              <a:avLst/>
            </a:prstGeom>
            <a:solidFill>
              <a:srgbClr val="00FF33">
                <a:alpha val="43000"/>
              </a:srgbClr>
            </a:solidFill>
            <a:ln w="38100" cap="flat" cmpd="sng" algn="ctr">
              <a:solidFill>
                <a:srgbClr val="008000"/>
              </a:solidFill>
              <a:prstDash val="solid"/>
              <a:round/>
              <a:headEnd type="none" w="med" len="med"/>
              <a:tailEnd type="none" w="med" len="med"/>
            </a:ln>
            <a:effectLst/>
          </p:spPr>
          <p:txBody>
            <a:bodyPr vert="horz" wrap="square" lIns="82058" tIns="41029" rIns="82058" bIns="41029" numCol="1" rtlCol="0" anchor="t" anchorCtr="0" compatLnSpc="1">
              <a:prstTxWarp prst="textNoShape">
                <a:avLst/>
              </a:prstTxWarp>
            </a:bodyPr>
            <a:lstStyle/>
            <a:p>
              <a:pPr marL="207995" indent="-207995" defTabSz="820583" fontAlgn="base">
                <a:spcBef>
                  <a:spcPct val="50000"/>
                </a:spcBef>
                <a:spcAft>
                  <a:spcPct val="0"/>
                </a:spcAft>
              </a:pPr>
              <a:endParaRPr lang="en-US">
                <a:latin typeface="Tahoma" charset="0"/>
              </a:endParaRPr>
            </a:p>
          </p:txBody>
        </p:sp>
      </p:grpSp>
      <p:sp>
        <p:nvSpPr>
          <p:cNvPr id="46" name="Slide Number Placeholder 3"/>
          <p:cNvSpPr>
            <a:spLocks noGrp="1"/>
          </p:cNvSpPr>
          <p:nvPr>
            <p:ph type="sldNum" sz="quarter" idx="11"/>
          </p:nvPr>
        </p:nvSpPr>
        <p:spPr>
          <a:xfrm>
            <a:off x="6553200" y="4869259"/>
            <a:ext cx="2133600" cy="273844"/>
          </a:xfrm>
        </p:spPr>
        <p:txBody>
          <a:bodyPr/>
          <a:lstStyle/>
          <a:p>
            <a:fld id="{E58586A3-7B64-4ED5-8260-6F46F98A620E}" type="slidenum">
              <a:rPr lang="en-US" smtClean="0"/>
              <a:t>48</a:t>
            </a:fld>
            <a:endParaRPr lang="en-US" dirty="0"/>
          </a:p>
        </p:txBody>
      </p:sp>
      <p:sp>
        <p:nvSpPr>
          <p:cNvPr id="47" name="Rectangle 46"/>
          <p:cNvSpPr/>
          <p:nvPr/>
        </p:nvSpPr>
        <p:spPr bwMode="auto">
          <a:xfrm>
            <a:off x="5867342" y="4031643"/>
            <a:ext cx="436413" cy="260847"/>
          </a:xfrm>
          <a:prstGeom prst="rect">
            <a:avLst/>
          </a:prstGeom>
          <a:solidFill>
            <a:srgbClr val="00FF33">
              <a:alpha val="43000"/>
            </a:srgbClr>
          </a:solidFill>
          <a:ln w="38100" cap="flat" cmpd="sng" algn="ctr">
            <a:solidFill>
              <a:srgbClr val="008000"/>
            </a:solidFill>
            <a:prstDash val="solid"/>
            <a:round/>
            <a:headEnd type="none" w="med" len="med"/>
            <a:tailEnd type="none" w="med" len="med"/>
          </a:ln>
          <a:effectLst/>
        </p:spPr>
        <p:txBody>
          <a:bodyPr vert="horz" wrap="square" lIns="82058" tIns="41029" rIns="82058" bIns="41029" numCol="1" rtlCol="0" anchor="t" anchorCtr="0" compatLnSpc="1">
            <a:prstTxWarp prst="textNoShape">
              <a:avLst/>
            </a:prstTxWarp>
          </a:bodyPr>
          <a:lstStyle/>
          <a:p>
            <a:pPr marL="207995" indent="-207995" defTabSz="820583" fontAlgn="base">
              <a:spcBef>
                <a:spcPct val="50000"/>
              </a:spcBef>
              <a:spcAft>
                <a:spcPct val="0"/>
              </a:spcAft>
            </a:pPr>
            <a:endParaRPr lang="en-US">
              <a:latin typeface="Tahoma" charset="0"/>
            </a:endParaRPr>
          </a:p>
        </p:txBody>
      </p:sp>
      <p:sp>
        <p:nvSpPr>
          <p:cNvPr id="48" name="Rectangle 47"/>
          <p:cNvSpPr/>
          <p:nvPr/>
        </p:nvSpPr>
        <p:spPr bwMode="auto">
          <a:xfrm flipV="1">
            <a:off x="5949907" y="4168532"/>
            <a:ext cx="123765" cy="60768"/>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82058" tIns="41029" rIns="82058" bIns="41029" numCol="1" rtlCol="0" anchor="t" anchorCtr="0" compatLnSpc="1">
            <a:prstTxWarp prst="textNoShape">
              <a:avLst/>
            </a:prstTxWarp>
          </a:bodyPr>
          <a:lstStyle/>
          <a:p>
            <a:pPr marL="207995" indent="-207995" defTabSz="820583" fontAlgn="base">
              <a:spcBef>
                <a:spcPct val="50000"/>
              </a:spcBef>
              <a:spcAft>
                <a:spcPct val="0"/>
              </a:spcAft>
            </a:pPr>
            <a:endParaRPr lang="en-US">
              <a:latin typeface="Tahoma" charset="0"/>
            </a:endParaRPr>
          </a:p>
        </p:txBody>
      </p:sp>
      <p:sp>
        <p:nvSpPr>
          <p:cNvPr id="49" name="Rectangle 48"/>
          <p:cNvSpPr/>
          <p:nvPr/>
        </p:nvSpPr>
        <p:spPr bwMode="auto">
          <a:xfrm flipV="1">
            <a:off x="6124635" y="4095750"/>
            <a:ext cx="123765" cy="60769"/>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82058" tIns="41029" rIns="82058" bIns="41029" numCol="1" rtlCol="0" anchor="t" anchorCtr="0" compatLnSpc="1">
            <a:prstTxWarp prst="textNoShape">
              <a:avLst/>
            </a:prstTxWarp>
          </a:bodyPr>
          <a:lstStyle/>
          <a:p>
            <a:pPr marL="207995" indent="-207995" defTabSz="820583" fontAlgn="base">
              <a:spcBef>
                <a:spcPct val="50000"/>
              </a:spcBef>
              <a:spcAft>
                <a:spcPct val="0"/>
              </a:spcAft>
            </a:pPr>
            <a:endParaRPr lang="en-US">
              <a:latin typeface="Tahoma" charset="0"/>
            </a:endParaRPr>
          </a:p>
        </p:txBody>
      </p:sp>
      <p:sp>
        <p:nvSpPr>
          <p:cNvPr id="50" name="Rectangle 49"/>
          <p:cNvSpPr/>
          <p:nvPr/>
        </p:nvSpPr>
        <p:spPr bwMode="auto">
          <a:xfrm flipV="1">
            <a:off x="6037270" y="4138147"/>
            <a:ext cx="123765" cy="60769"/>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82058" tIns="41029" rIns="82058" bIns="41029" numCol="1" rtlCol="0" anchor="t" anchorCtr="0" compatLnSpc="1">
            <a:prstTxWarp prst="textNoShape">
              <a:avLst/>
            </a:prstTxWarp>
          </a:bodyPr>
          <a:lstStyle/>
          <a:p>
            <a:pPr marL="207995" indent="-207995" defTabSz="820583" fontAlgn="base">
              <a:spcBef>
                <a:spcPct val="50000"/>
              </a:spcBef>
              <a:spcAft>
                <a:spcPct val="0"/>
              </a:spcAft>
            </a:pPr>
            <a:endParaRPr lang="en-US">
              <a:latin typeface="Tahoma" charset="0"/>
            </a:endParaRPr>
          </a:p>
        </p:txBody>
      </p:sp>
      <p:sp>
        <p:nvSpPr>
          <p:cNvPr id="52" name="Line Callout 1 51"/>
          <p:cNvSpPr/>
          <p:nvPr/>
        </p:nvSpPr>
        <p:spPr bwMode="auto">
          <a:xfrm>
            <a:off x="3638320" y="4528694"/>
            <a:ext cx="1610316" cy="428128"/>
          </a:xfrm>
          <a:prstGeom prst="borderCallout1">
            <a:avLst>
              <a:gd name="adj1" fmla="val 8888"/>
              <a:gd name="adj2" fmla="val 97639"/>
              <a:gd name="adj3" fmla="val -93704"/>
              <a:gd name="adj4" fmla="val 134139"/>
            </a:avLst>
          </a:prstGeom>
          <a:ln w="28575">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82058" tIns="41029" rIns="82058" bIns="41029" numCol="1" rtlCol="0" anchor="ctr" anchorCtr="1" compatLnSpc="1">
            <a:prstTxWarp prst="textNoShape">
              <a:avLst/>
            </a:prstTxWarp>
          </a:bodyPr>
          <a:lstStyle/>
          <a:p>
            <a:pPr marL="207995" indent="-207995" algn="ctr" defTabSz="820583" fontAlgn="base">
              <a:spcBef>
                <a:spcPct val="50000"/>
              </a:spcBef>
              <a:spcAft>
                <a:spcPct val="0"/>
              </a:spcAft>
            </a:pPr>
            <a:r>
              <a:rPr lang="en-US" sz="1000" b="1" dirty="0" smtClean="0">
                <a:solidFill>
                  <a:schemeClr val="tx1"/>
                </a:solidFill>
                <a:latin typeface="Arial"/>
                <a:cs typeface="Arial"/>
              </a:rPr>
              <a:t>Current State</a:t>
            </a:r>
            <a:endParaRPr kumimoji="0" lang="en-US" sz="1000" b="1" i="0" u="none" strike="noStrike" cap="none" normalizeH="0" baseline="0" dirty="0">
              <a:ln>
                <a:noFill/>
              </a:ln>
              <a:solidFill>
                <a:schemeClr val="tx1"/>
              </a:solidFill>
              <a:effectLst/>
              <a:latin typeface="Arial"/>
              <a:cs typeface="Arial"/>
            </a:endParaRPr>
          </a:p>
        </p:txBody>
      </p:sp>
      <p:sp>
        <p:nvSpPr>
          <p:cNvPr id="53" name="Rectangle 52"/>
          <p:cNvSpPr/>
          <p:nvPr/>
        </p:nvSpPr>
        <p:spPr bwMode="auto">
          <a:xfrm rot="21306185">
            <a:off x="6312069" y="3986252"/>
            <a:ext cx="1016298" cy="260847"/>
          </a:xfrm>
          <a:prstGeom prst="rect">
            <a:avLst/>
          </a:prstGeom>
          <a:solidFill>
            <a:schemeClr val="accent6">
              <a:lumMod val="75000"/>
              <a:alpha val="43000"/>
            </a:schemeClr>
          </a:solidFill>
          <a:ln w="38100" cap="flat" cmpd="sng" algn="ctr">
            <a:solidFill>
              <a:schemeClr val="accent6">
                <a:lumMod val="75000"/>
              </a:schemeClr>
            </a:solidFill>
            <a:prstDash val="solid"/>
            <a:round/>
            <a:headEnd type="none" w="med" len="med"/>
            <a:tailEnd type="none" w="med" len="med"/>
          </a:ln>
          <a:effectLst/>
        </p:spPr>
        <p:txBody>
          <a:bodyPr vert="horz" wrap="square" lIns="82058" tIns="41029" rIns="82058" bIns="41029" numCol="1" rtlCol="0" anchor="t" anchorCtr="0" compatLnSpc="1">
            <a:prstTxWarp prst="textNoShape">
              <a:avLst/>
            </a:prstTxWarp>
          </a:bodyPr>
          <a:lstStyle/>
          <a:p>
            <a:pPr marL="207995" indent="-207995" defTabSz="820583" fontAlgn="base">
              <a:spcBef>
                <a:spcPct val="50000"/>
              </a:spcBef>
              <a:spcAft>
                <a:spcPct val="0"/>
              </a:spcAft>
            </a:pPr>
            <a:endParaRPr lang="en-US">
              <a:latin typeface="Tahoma" charset="0"/>
            </a:endParaRPr>
          </a:p>
        </p:txBody>
      </p:sp>
      <p:sp>
        <p:nvSpPr>
          <p:cNvPr id="54" name="Line Callout 1 53"/>
          <p:cNvSpPr/>
          <p:nvPr/>
        </p:nvSpPr>
        <p:spPr bwMode="auto">
          <a:xfrm>
            <a:off x="4328957" y="2726692"/>
            <a:ext cx="1682831" cy="428128"/>
          </a:xfrm>
          <a:prstGeom prst="borderCallout1">
            <a:avLst>
              <a:gd name="adj1" fmla="val 103261"/>
              <a:gd name="adj2" fmla="val 49620"/>
              <a:gd name="adj3" fmla="val 288755"/>
              <a:gd name="adj4" fmla="val 149325"/>
            </a:avLst>
          </a:prstGeom>
          <a:ln w="28575">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82058" tIns="41029" rIns="82058" bIns="41029" numCol="1" rtlCol="0" anchor="ctr" anchorCtr="1" compatLnSpc="1">
            <a:prstTxWarp prst="textNoShape">
              <a:avLst/>
            </a:prstTxWarp>
          </a:bodyPr>
          <a:lstStyle/>
          <a:p>
            <a:pPr marL="207995" indent="-207995" algn="ctr" defTabSz="820583" fontAlgn="base">
              <a:spcBef>
                <a:spcPct val="50000"/>
              </a:spcBef>
              <a:spcAft>
                <a:spcPct val="0"/>
              </a:spcAft>
            </a:pPr>
            <a:r>
              <a:rPr lang="en-US" sz="1000" b="1" dirty="0" smtClean="0">
                <a:solidFill>
                  <a:schemeClr val="tx1"/>
                </a:solidFill>
                <a:latin typeface="Arial"/>
                <a:cs typeface="Arial"/>
              </a:rPr>
              <a:t>Savings</a:t>
            </a:r>
            <a:endParaRPr kumimoji="0" lang="en-US" sz="1000" b="1" i="0" u="none" strike="noStrike" cap="none" normalizeH="0" baseline="0" dirty="0">
              <a:ln>
                <a:noFill/>
              </a:ln>
              <a:solidFill>
                <a:schemeClr val="tx1"/>
              </a:solidFill>
              <a:effectLst/>
              <a:latin typeface="Arial"/>
              <a:cs typeface="Arial"/>
            </a:endParaRPr>
          </a:p>
        </p:txBody>
      </p:sp>
      <p:pic>
        <p:nvPicPr>
          <p:cNvPr id="9"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b="98627"/>
          <a:stretch/>
        </p:blipFill>
        <p:spPr bwMode="auto">
          <a:xfrm>
            <a:off x="26899" y="1962150"/>
            <a:ext cx="9117101" cy="134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t="98323"/>
          <a:stretch/>
        </p:blipFill>
        <p:spPr bwMode="auto">
          <a:xfrm>
            <a:off x="26899" y="2103201"/>
            <a:ext cx="9117101" cy="163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TextBox 50"/>
          <p:cNvSpPr txBox="1"/>
          <p:nvPr/>
        </p:nvSpPr>
        <p:spPr>
          <a:xfrm>
            <a:off x="6438476" y="810458"/>
            <a:ext cx="2207230" cy="369332"/>
          </a:xfrm>
          <a:prstGeom prst="rect">
            <a:avLst/>
          </a:prstGeom>
          <a:solidFill>
            <a:schemeClr val="accent6">
              <a:lumMod val="75000"/>
            </a:schemeClr>
          </a:solidFill>
        </p:spPr>
        <p:txBody>
          <a:bodyPr wrap="square" rtlCol="0">
            <a:spAutoFit/>
          </a:bodyPr>
          <a:lstStyle/>
          <a:p>
            <a:r>
              <a:rPr lang="en-US" b="1" dirty="0" smtClean="0"/>
              <a:t>Power off 100 Hosts!</a:t>
            </a:r>
            <a:endParaRPr lang="en-US" sz="1100" b="1" dirty="0" smtClean="0"/>
          </a:p>
        </p:txBody>
      </p:sp>
    </p:spTree>
    <p:extLst>
      <p:ext uri="{BB962C8B-B14F-4D97-AF65-F5344CB8AC3E}">
        <p14:creationId xmlns:p14="http://schemas.microsoft.com/office/powerpoint/2010/main" val="4326230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813449"/>
            <a:ext cx="8305800" cy="1323439"/>
          </a:xfrm>
          <a:prstGeom prst="rect">
            <a:avLst/>
          </a:prstGeom>
          <a:noFill/>
        </p:spPr>
        <p:txBody>
          <a:bodyPr wrap="square" rtlCol="0">
            <a:spAutoFit/>
          </a:bodyPr>
          <a:lstStyle/>
          <a:p>
            <a:pPr marL="342900" indent="-342900">
              <a:buAutoNum type="arabicPeriod"/>
            </a:pPr>
            <a:r>
              <a:rPr lang="en-US" sz="1600" dirty="0" smtClean="0"/>
              <a:t>ROI inputs from First Data &amp; VMTurbo data summary from POV</a:t>
            </a:r>
            <a:br>
              <a:rPr lang="en-US" sz="1600" dirty="0" smtClean="0"/>
            </a:br>
            <a:endParaRPr lang="en-US" sz="1600" dirty="0" smtClean="0"/>
          </a:p>
          <a:p>
            <a:pPr marL="342900" indent="-342900">
              <a:buAutoNum type="arabicPeriod"/>
            </a:pPr>
            <a:r>
              <a:rPr lang="en-US" sz="1600" dirty="0" smtClean="0"/>
              <a:t>Individual Cluster projections</a:t>
            </a:r>
            <a:br>
              <a:rPr lang="en-US" sz="1600" dirty="0" smtClean="0"/>
            </a:br>
            <a:endParaRPr lang="en-US" sz="1600" dirty="0" smtClean="0"/>
          </a:p>
          <a:p>
            <a:pPr marL="342900" indent="-342900">
              <a:buAutoNum type="arabicPeriod"/>
            </a:pPr>
            <a:r>
              <a:rPr lang="en-US" sz="1600" dirty="0" smtClean="0"/>
              <a:t>Contact information</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1273105" cy="677108"/>
          </a:xfrm>
          <a:prstGeom prst="rect">
            <a:avLst/>
          </a:prstGeom>
          <a:noFill/>
        </p:spPr>
        <p:txBody>
          <a:bodyPr wrap="none" rtlCol="0">
            <a:spAutoFit/>
          </a:bodyPr>
          <a:lstStyle/>
          <a:p>
            <a:r>
              <a:rPr lang="en-US" sz="2000" b="1" dirty="0" smtClean="0"/>
              <a:t>Appendix:</a:t>
            </a:r>
          </a:p>
          <a:p>
            <a:endParaRPr lang="en-US" dirty="0"/>
          </a:p>
        </p:txBody>
      </p:sp>
      <p:sp>
        <p:nvSpPr>
          <p:cNvPr id="7" name="Rectangle 6"/>
          <p:cNvSpPr/>
          <p:nvPr/>
        </p:nvSpPr>
        <p:spPr>
          <a:xfrm>
            <a:off x="197335" y="1197173"/>
            <a:ext cx="7924800" cy="61257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79075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1061957" cy="677108"/>
          </a:xfrm>
          <a:prstGeom prst="rect">
            <a:avLst/>
          </a:prstGeom>
          <a:noFill/>
        </p:spPr>
        <p:txBody>
          <a:bodyPr wrap="none" rtlCol="0">
            <a:spAutoFit/>
          </a:bodyPr>
          <a:lstStyle/>
          <a:p>
            <a:r>
              <a:rPr lang="en-US" sz="2000" b="1" dirty="0" smtClean="0"/>
              <a:t>Agenda:</a:t>
            </a:r>
          </a:p>
          <a:p>
            <a:endParaRPr lang="en-US" dirty="0"/>
          </a:p>
        </p:txBody>
      </p:sp>
      <p:sp>
        <p:nvSpPr>
          <p:cNvPr id="7" name="Rectangle 6"/>
          <p:cNvSpPr/>
          <p:nvPr/>
        </p:nvSpPr>
        <p:spPr>
          <a:xfrm>
            <a:off x="304800" y="739973"/>
            <a:ext cx="7924800" cy="61257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04800" y="813449"/>
            <a:ext cx="8305800" cy="3539430"/>
          </a:xfrm>
          <a:prstGeom prst="rect">
            <a:avLst/>
          </a:prstGeom>
          <a:noFill/>
        </p:spPr>
        <p:txBody>
          <a:bodyPr wrap="square" rtlCol="0">
            <a:spAutoFit/>
          </a:bodyPr>
          <a:lstStyle/>
          <a:p>
            <a:pPr marL="342900" indent="-342900">
              <a:buAutoNum type="arabicPeriod"/>
            </a:pPr>
            <a:r>
              <a:rPr lang="en-US" sz="1600" dirty="0"/>
              <a:t>First Data’s Business Challenges</a:t>
            </a:r>
            <a:br>
              <a:rPr lang="en-US" sz="1600" dirty="0"/>
            </a:br>
            <a:endParaRPr lang="en-US" sz="1600" dirty="0"/>
          </a:p>
          <a:p>
            <a:pPr marL="342900" indent="-342900">
              <a:buAutoNum type="arabicPeriod"/>
            </a:pPr>
            <a:r>
              <a:rPr lang="en-US" sz="1600" dirty="0"/>
              <a:t>First Data’s Key Requirements to meet these challenges</a:t>
            </a:r>
            <a:br>
              <a:rPr lang="en-US" sz="1600" dirty="0"/>
            </a:br>
            <a:endParaRPr lang="en-US" sz="1600" dirty="0"/>
          </a:p>
          <a:p>
            <a:pPr marL="342900" indent="-342900">
              <a:buAutoNum type="arabicPeriod"/>
            </a:pPr>
            <a:r>
              <a:rPr lang="en-US" sz="1600" dirty="0"/>
              <a:t>POV Overview</a:t>
            </a:r>
            <a:br>
              <a:rPr lang="en-US" sz="1600" dirty="0"/>
            </a:br>
            <a:endParaRPr lang="en-US" sz="1600" dirty="0"/>
          </a:p>
          <a:p>
            <a:pPr marL="342900" indent="-342900">
              <a:buAutoNum type="arabicPeriod"/>
            </a:pPr>
            <a:r>
              <a:rPr lang="en-US" sz="1600" dirty="0"/>
              <a:t>ROI Presentation</a:t>
            </a:r>
            <a:br>
              <a:rPr lang="en-US" sz="1600" dirty="0"/>
            </a:br>
            <a:endParaRPr lang="en-US" sz="1600" dirty="0"/>
          </a:p>
          <a:p>
            <a:pPr marL="342900" indent="-342900">
              <a:buAutoNum type="arabicPeriod"/>
            </a:pPr>
            <a:r>
              <a:rPr lang="en-US" sz="1600" dirty="0"/>
              <a:t>VMTurbo Competitive comparison</a:t>
            </a:r>
            <a:br>
              <a:rPr lang="en-US" sz="1600" dirty="0"/>
            </a:br>
            <a:endParaRPr lang="en-US" sz="1600" dirty="0"/>
          </a:p>
          <a:p>
            <a:pPr marL="342900" indent="-342900">
              <a:buFontTx/>
              <a:buAutoNum type="arabicPeriod"/>
            </a:pPr>
            <a:r>
              <a:rPr lang="en-US" sz="1600" dirty="0"/>
              <a:t>Proposal Discussion </a:t>
            </a:r>
            <a:br>
              <a:rPr lang="en-US" sz="1600" dirty="0"/>
            </a:br>
            <a:endParaRPr lang="en-US" sz="1600" dirty="0"/>
          </a:p>
          <a:p>
            <a:pPr marL="342900" indent="-342900">
              <a:buAutoNum type="arabicPeriod"/>
            </a:pPr>
            <a:r>
              <a:rPr lang="en-US" sz="1600" dirty="0"/>
              <a:t>Appendix (ROI Numbers confirmed through plans)</a:t>
            </a:r>
            <a:br>
              <a:rPr lang="en-US" sz="1600" dirty="0"/>
            </a:br>
            <a:endParaRPr lang="en-US" sz="1600" dirty="0"/>
          </a:p>
        </p:txBody>
      </p:sp>
    </p:spTree>
    <p:extLst>
      <p:ext uri="{BB962C8B-B14F-4D97-AF65-F5344CB8AC3E}">
        <p14:creationId xmlns:p14="http://schemas.microsoft.com/office/powerpoint/2010/main" val="74838881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5" name="TextBox 4"/>
          <p:cNvSpPr txBox="1"/>
          <p:nvPr/>
        </p:nvSpPr>
        <p:spPr>
          <a:xfrm>
            <a:off x="304800" y="133350"/>
            <a:ext cx="6172200" cy="677108"/>
          </a:xfrm>
          <a:prstGeom prst="rect">
            <a:avLst/>
          </a:prstGeom>
          <a:noFill/>
        </p:spPr>
        <p:txBody>
          <a:bodyPr wrap="square" rtlCol="0">
            <a:spAutoFit/>
          </a:bodyPr>
          <a:lstStyle/>
          <a:p>
            <a:r>
              <a:rPr lang="en-US" sz="2000" b="1" dirty="0" smtClean="0"/>
              <a:t>Testing VMTurbo: </a:t>
            </a:r>
            <a:r>
              <a:rPr lang="en-US" sz="2000" b="1" dirty="0" smtClean="0">
                <a:solidFill>
                  <a:srgbClr val="00B050"/>
                </a:solidFill>
              </a:rPr>
              <a:t>Cluster Projections ran</a:t>
            </a:r>
          </a:p>
          <a:p>
            <a:endParaRPr lang="en-US" dirty="0"/>
          </a:p>
        </p:txBody>
      </p:sp>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55539"/>
          <a:stretch/>
        </p:blipFill>
        <p:spPr bwMode="auto">
          <a:xfrm>
            <a:off x="26899" y="734259"/>
            <a:ext cx="9117101" cy="4340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42177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42570" b="12668"/>
          <a:stretch/>
        </p:blipFill>
        <p:spPr bwMode="auto">
          <a:xfrm>
            <a:off x="26899" y="819150"/>
            <a:ext cx="9117101" cy="4369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98627"/>
          <a:stretch/>
        </p:blipFill>
        <p:spPr bwMode="auto">
          <a:xfrm>
            <a:off x="26899" y="685083"/>
            <a:ext cx="9117101" cy="134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04800" y="133350"/>
            <a:ext cx="6172200" cy="677108"/>
          </a:xfrm>
          <a:prstGeom prst="rect">
            <a:avLst/>
          </a:prstGeom>
          <a:noFill/>
        </p:spPr>
        <p:txBody>
          <a:bodyPr wrap="square" rtlCol="0">
            <a:spAutoFit/>
          </a:bodyPr>
          <a:lstStyle/>
          <a:p>
            <a:r>
              <a:rPr lang="en-US" sz="2000" b="1" dirty="0" smtClean="0"/>
              <a:t>Testing VMTurbo: </a:t>
            </a:r>
            <a:r>
              <a:rPr lang="en-US" sz="2000" b="1" dirty="0" smtClean="0">
                <a:solidFill>
                  <a:srgbClr val="00B050"/>
                </a:solidFill>
              </a:rPr>
              <a:t>Cluster Projections ran</a:t>
            </a:r>
          </a:p>
          <a:p>
            <a:endParaRPr lang="en-US" dirty="0"/>
          </a:p>
        </p:txBody>
      </p:sp>
    </p:spTree>
    <p:extLst>
      <p:ext uri="{BB962C8B-B14F-4D97-AF65-F5344CB8AC3E}">
        <p14:creationId xmlns:p14="http://schemas.microsoft.com/office/powerpoint/2010/main" val="37739220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5" name="TextBox 4"/>
          <p:cNvSpPr txBox="1"/>
          <p:nvPr/>
        </p:nvSpPr>
        <p:spPr>
          <a:xfrm>
            <a:off x="304800" y="133350"/>
            <a:ext cx="6172200" cy="677108"/>
          </a:xfrm>
          <a:prstGeom prst="rect">
            <a:avLst/>
          </a:prstGeom>
          <a:noFill/>
        </p:spPr>
        <p:txBody>
          <a:bodyPr wrap="square" rtlCol="0">
            <a:spAutoFit/>
          </a:bodyPr>
          <a:lstStyle/>
          <a:p>
            <a:r>
              <a:rPr lang="en-US" sz="2000" b="1" dirty="0" smtClean="0"/>
              <a:t>Testing VMTurbo: </a:t>
            </a:r>
            <a:r>
              <a:rPr lang="en-US" sz="2000" b="1" dirty="0" smtClean="0">
                <a:solidFill>
                  <a:srgbClr val="00B050"/>
                </a:solidFill>
              </a:rPr>
              <a:t>Cluster Projections ran</a:t>
            </a:r>
          </a:p>
          <a:p>
            <a:endParaRPr lang="en-US" dirty="0"/>
          </a:p>
        </p:txBody>
      </p:sp>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86601"/>
          <a:stretch/>
        </p:blipFill>
        <p:spPr bwMode="auto">
          <a:xfrm>
            <a:off x="26899" y="882672"/>
            <a:ext cx="9117101" cy="1308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98627"/>
          <a:stretch/>
        </p:blipFill>
        <p:spPr bwMode="auto">
          <a:xfrm>
            <a:off x="26899" y="742950"/>
            <a:ext cx="9117101" cy="134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41684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C:\Users\CWILLIAMSON-L\Desktop\Screenshots\First Data\Cluster Consolidation (not M+R)\ScreenHunter_318 Jun. 03 17.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53" y="742316"/>
            <a:ext cx="9002158" cy="341361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p:cNvCxnSpPr/>
          <p:nvPr/>
        </p:nvCxnSpPr>
        <p:spPr>
          <a:xfrm>
            <a:off x="80285" y="1035609"/>
            <a:ext cx="709710" cy="2755341"/>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Straight Connector 13"/>
          <p:cNvCxnSpPr/>
          <p:nvPr/>
        </p:nvCxnSpPr>
        <p:spPr>
          <a:xfrm>
            <a:off x="1263883" y="1035609"/>
            <a:ext cx="7798528" cy="272720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5" name="TextBox 4"/>
          <p:cNvSpPr txBox="1"/>
          <p:nvPr/>
        </p:nvSpPr>
        <p:spPr>
          <a:xfrm>
            <a:off x="304800" y="133350"/>
            <a:ext cx="6172200" cy="677108"/>
          </a:xfrm>
          <a:prstGeom prst="rect">
            <a:avLst/>
          </a:prstGeom>
          <a:noFill/>
        </p:spPr>
        <p:txBody>
          <a:bodyPr wrap="square" rtlCol="0">
            <a:spAutoFit/>
          </a:bodyPr>
          <a:lstStyle/>
          <a:p>
            <a:r>
              <a:rPr lang="en-US" sz="2000" b="1" dirty="0" smtClean="0"/>
              <a:t>Testing VMTurbo: </a:t>
            </a:r>
            <a:r>
              <a:rPr lang="en-US" sz="2000" b="1" dirty="0" smtClean="0">
                <a:solidFill>
                  <a:srgbClr val="00B050"/>
                </a:solidFill>
              </a:rPr>
              <a:t>Cluster Projections ran</a:t>
            </a:r>
          </a:p>
          <a:p>
            <a:endParaRPr lang="en-US" dirty="0"/>
          </a:p>
        </p:txBody>
      </p:sp>
      <p:pic>
        <p:nvPicPr>
          <p:cNvPr id="1026" name="Picture 2" descr="C:\Users\CWILLIAMSON-L\Desktop\Screenshots\First Data\Cluster Consolidation (not M+R)\ScreenHunter_302 Jun. 03 15.1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891" y="1581150"/>
            <a:ext cx="8283764" cy="2209800"/>
          </a:xfrm>
          <a:prstGeom prst="rect">
            <a:avLst/>
          </a:prstGeom>
          <a:noFill/>
          <a:effectLst>
            <a:outerShdw blurRad="101600" dist="76200" dir="13500000" sx="103000" sy="103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Rectangle 7"/>
          <p:cNvSpPr/>
          <p:nvPr/>
        </p:nvSpPr>
        <p:spPr>
          <a:xfrm>
            <a:off x="72437" y="925083"/>
            <a:ext cx="1187196" cy="110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80285" y="925083"/>
            <a:ext cx="716606" cy="656067"/>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21" name="Rectangle 20"/>
          <p:cNvSpPr/>
          <p:nvPr/>
        </p:nvSpPr>
        <p:spPr>
          <a:xfrm>
            <a:off x="789995" y="1581150"/>
            <a:ext cx="8277804" cy="2209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1269267" y="925083"/>
            <a:ext cx="7793144" cy="656067"/>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pic>
        <p:nvPicPr>
          <p:cNvPr id="1027" name="Picture 3" descr="C:\Users\CWILLIAMSON-L\Desktop\Screenshots\First Data\Cluster Consolidation (not M+R)\ScreenHunter_303 Jun. 03 15.18.jpg"/>
          <p:cNvPicPr>
            <a:picLocks noChangeAspect="1" noChangeArrowheads="1"/>
          </p:cNvPicPr>
          <p:nvPr/>
        </p:nvPicPr>
        <p:blipFill rotWithShape="1">
          <a:blip r:embed="rId5">
            <a:extLst>
              <a:ext uri="{28A0092B-C50C-407E-A947-70E740481C1C}">
                <a14:useLocalDpi xmlns:a14="http://schemas.microsoft.com/office/drawing/2010/main" val="0"/>
              </a:ext>
            </a:extLst>
          </a:blip>
          <a:srcRect t="25948" b="28589"/>
          <a:stretch/>
        </p:blipFill>
        <p:spPr bwMode="auto">
          <a:xfrm>
            <a:off x="1151620" y="1995644"/>
            <a:ext cx="3490517" cy="597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796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2000"/>
                                        <p:tgtEl>
                                          <p:spTgt spid="10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20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0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027"/>
                                        </p:tgtEl>
                                        <p:attrNameLst>
                                          <p:attrName>style.visibility</p:attrName>
                                        </p:attrNameLst>
                                      </p:cBhvr>
                                      <p:to>
                                        <p:strVal val="visible"/>
                                      </p:to>
                                    </p:set>
                                    <p:animEffect transition="in" filter="fade">
                                      <p:cBhvr>
                                        <p:cTn id="28" dur="2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 descr="C:\Users\CWILLIAMSON-L\Desktop\Screenshots\First Data\Cluster Consolidation (not M+R)\ScreenHunter_318 Jun. 03 17.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53" y="742316"/>
            <a:ext cx="9002158" cy="341361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cxnSp>
        <p:nvCxnSpPr>
          <p:cNvPr id="20" name="Straight Connector 19"/>
          <p:cNvCxnSpPr/>
          <p:nvPr/>
        </p:nvCxnSpPr>
        <p:spPr>
          <a:xfrm>
            <a:off x="1252737" y="1380952"/>
            <a:ext cx="7791762" cy="2706964"/>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5" name="TextBox 4"/>
          <p:cNvSpPr txBox="1"/>
          <p:nvPr/>
        </p:nvSpPr>
        <p:spPr>
          <a:xfrm>
            <a:off x="304800" y="133350"/>
            <a:ext cx="6172200" cy="677108"/>
          </a:xfrm>
          <a:prstGeom prst="rect">
            <a:avLst/>
          </a:prstGeom>
          <a:noFill/>
        </p:spPr>
        <p:txBody>
          <a:bodyPr wrap="square" rtlCol="0">
            <a:spAutoFit/>
          </a:bodyPr>
          <a:lstStyle/>
          <a:p>
            <a:r>
              <a:rPr lang="en-US" sz="2000" b="1" dirty="0" smtClean="0"/>
              <a:t>Testing VMTurbo: </a:t>
            </a:r>
            <a:r>
              <a:rPr lang="en-US" sz="2000" b="1" dirty="0" smtClean="0">
                <a:solidFill>
                  <a:srgbClr val="00B050"/>
                </a:solidFill>
              </a:rPr>
              <a:t>Cluster Projections ran</a:t>
            </a:r>
          </a:p>
          <a:p>
            <a:endParaRPr lang="en-US" dirty="0"/>
          </a:p>
        </p:txBody>
      </p:sp>
      <p:sp>
        <p:nvSpPr>
          <p:cNvPr id="24" name="Rectangle 23"/>
          <p:cNvSpPr/>
          <p:nvPr/>
        </p:nvSpPr>
        <p:spPr>
          <a:xfrm>
            <a:off x="65541" y="1270426"/>
            <a:ext cx="1187196" cy="110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73389" y="1380952"/>
            <a:ext cx="731276" cy="2706964"/>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pic>
        <p:nvPicPr>
          <p:cNvPr id="4098" name="Picture 2" descr="C:\Users\CWILLIAMSON-L\Desktop\Screenshots\First Data\Cluster Consolidation (not M+R)\ScreenHunter_304 Jun. 03 15.2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526" y="1926493"/>
            <a:ext cx="8235973" cy="2161423"/>
          </a:xfrm>
          <a:prstGeom prst="rect">
            <a:avLst/>
          </a:prstGeom>
          <a:noFill/>
          <a:effectLst>
            <a:outerShdw blurRad="101600" dist="76200" dir="13500000" sx="103000" sy="103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26" name="Straight Connector 25"/>
          <p:cNvCxnSpPr/>
          <p:nvPr/>
        </p:nvCxnSpPr>
        <p:spPr>
          <a:xfrm>
            <a:off x="73389" y="1270426"/>
            <a:ext cx="735137" cy="656067"/>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31" name="Rectangle 30"/>
          <p:cNvSpPr/>
          <p:nvPr/>
        </p:nvSpPr>
        <p:spPr>
          <a:xfrm>
            <a:off x="804665" y="1926493"/>
            <a:ext cx="8239834" cy="21614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1256987" y="1270426"/>
            <a:ext cx="7798528" cy="656067"/>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pic>
        <p:nvPicPr>
          <p:cNvPr id="4099" name="Picture 3" descr="C:\Users\CWILLIAMSON-L\Desktop\Screenshots\First Data\Cluster Consolidation (not M+R)\ScreenHunter_305 Jun. 03 15.21.jpg"/>
          <p:cNvPicPr>
            <a:picLocks noChangeAspect="1" noChangeArrowheads="1"/>
          </p:cNvPicPr>
          <p:nvPr/>
        </p:nvPicPr>
        <p:blipFill rotWithShape="1">
          <a:blip r:embed="rId6">
            <a:extLst>
              <a:ext uri="{28A0092B-C50C-407E-A947-70E740481C1C}">
                <a14:useLocalDpi xmlns:a14="http://schemas.microsoft.com/office/drawing/2010/main" val="0"/>
              </a:ext>
            </a:extLst>
          </a:blip>
          <a:srcRect t="24954" b="26055"/>
          <a:stretch/>
        </p:blipFill>
        <p:spPr bwMode="auto">
          <a:xfrm>
            <a:off x="1248644" y="2385098"/>
            <a:ext cx="3074838" cy="558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71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0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20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4098"/>
                                        </p:tgtEl>
                                        <p:attrNameLst>
                                          <p:attrName>style.visibility</p:attrName>
                                        </p:attrNameLst>
                                      </p:cBhvr>
                                      <p:to>
                                        <p:strVal val="visible"/>
                                      </p:to>
                                    </p:set>
                                    <p:animEffect transition="in" filter="fade">
                                      <p:cBhvr>
                                        <p:cTn id="16" dur="2000"/>
                                        <p:tgtEl>
                                          <p:spTgt spid="4098"/>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20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2000"/>
                                        <p:tgtEl>
                                          <p:spTgt spid="31"/>
                                        </p:tgtEl>
                                      </p:cBhvr>
                                    </p:animEffect>
                                  </p:childTnLst>
                                </p:cTn>
                              </p:par>
                              <p:par>
                                <p:cTn id="23" presetID="10"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20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4099"/>
                                        </p:tgtEl>
                                        <p:attrNameLst>
                                          <p:attrName>style.visibility</p:attrName>
                                        </p:attrNameLst>
                                      </p:cBhvr>
                                      <p:to>
                                        <p:strVal val="visible"/>
                                      </p:to>
                                    </p:set>
                                    <p:animEffect transition="in" filter="fade">
                                      <p:cBhvr>
                                        <p:cTn id="28" dur="20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 descr="C:\Users\CWILLIAMSON-L\Desktop\Screenshots\First Data\Cluster Consolidation (not M+R)\ScreenHunter_318 Jun. 03 17.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53" y="742316"/>
            <a:ext cx="9002158" cy="341361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cxnSp>
        <p:nvCxnSpPr>
          <p:cNvPr id="20" name="Straight Connector 19"/>
          <p:cNvCxnSpPr/>
          <p:nvPr/>
        </p:nvCxnSpPr>
        <p:spPr>
          <a:xfrm>
            <a:off x="1252737" y="2070208"/>
            <a:ext cx="7791762" cy="2706964"/>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5" name="TextBox 4"/>
          <p:cNvSpPr txBox="1"/>
          <p:nvPr/>
        </p:nvSpPr>
        <p:spPr>
          <a:xfrm>
            <a:off x="304800" y="133350"/>
            <a:ext cx="6172200" cy="677108"/>
          </a:xfrm>
          <a:prstGeom prst="rect">
            <a:avLst/>
          </a:prstGeom>
          <a:noFill/>
        </p:spPr>
        <p:txBody>
          <a:bodyPr wrap="square" rtlCol="0">
            <a:spAutoFit/>
          </a:bodyPr>
          <a:lstStyle/>
          <a:p>
            <a:r>
              <a:rPr lang="en-US" sz="2000" b="1" dirty="0" smtClean="0"/>
              <a:t>Testing VMTurbo: </a:t>
            </a:r>
            <a:r>
              <a:rPr lang="en-US" sz="2000" b="1" dirty="0" smtClean="0">
                <a:solidFill>
                  <a:srgbClr val="00B050"/>
                </a:solidFill>
              </a:rPr>
              <a:t>Cluster Projections ran</a:t>
            </a:r>
          </a:p>
          <a:p>
            <a:endParaRPr lang="en-US" dirty="0"/>
          </a:p>
        </p:txBody>
      </p:sp>
      <p:sp>
        <p:nvSpPr>
          <p:cNvPr id="24" name="Rectangle 23"/>
          <p:cNvSpPr/>
          <p:nvPr/>
        </p:nvSpPr>
        <p:spPr>
          <a:xfrm>
            <a:off x="65541" y="1959682"/>
            <a:ext cx="1187196" cy="110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73389" y="2070208"/>
            <a:ext cx="731276" cy="2706964"/>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pic>
        <p:nvPicPr>
          <p:cNvPr id="6146" name="Picture 2" descr="C:\Users\CWILLIAMSON-L\Desktop\Screenshots\First Data\Cluster Consolidation (not M+R)\ScreenHunter_306 Jun. 03 15.2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525" y="2631844"/>
            <a:ext cx="8235973" cy="2145328"/>
          </a:xfrm>
          <a:prstGeom prst="rect">
            <a:avLst/>
          </a:prstGeom>
          <a:noFill/>
          <a:effectLst>
            <a:outerShdw blurRad="101600" dist="76200" dir="13500000" sx="103000" sy="103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26" name="Straight Connector 25"/>
          <p:cNvCxnSpPr/>
          <p:nvPr/>
        </p:nvCxnSpPr>
        <p:spPr>
          <a:xfrm>
            <a:off x="73389" y="1959682"/>
            <a:ext cx="735137" cy="656067"/>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31" name="Rectangle 30"/>
          <p:cNvSpPr/>
          <p:nvPr/>
        </p:nvSpPr>
        <p:spPr>
          <a:xfrm>
            <a:off x="804665" y="2615749"/>
            <a:ext cx="8239834" cy="21614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1256987" y="1959682"/>
            <a:ext cx="7798528" cy="656067"/>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pic>
        <p:nvPicPr>
          <p:cNvPr id="6147" name="Picture 3" descr="C:\Users\CWILLIAMSON-L\Desktop\Screenshots\First Data\Cluster Consolidation (not M+R)\ScreenHunter_308 Jun. 03 15.24.jpg"/>
          <p:cNvPicPr>
            <a:picLocks noChangeAspect="1" noChangeArrowheads="1"/>
          </p:cNvPicPr>
          <p:nvPr/>
        </p:nvPicPr>
        <p:blipFill rotWithShape="1">
          <a:blip r:embed="rId6">
            <a:extLst>
              <a:ext uri="{28A0092B-C50C-407E-A947-70E740481C1C}">
                <a14:useLocalDpi xmlns:a14="http://schemas.microsoft.com/office/drawing/2010/main" val="0"/>
              </a:ext>
            </a:extLst>
          </a:blip>
          <a:srcRect t="17765" b="29796"/>
          <a:stretch/>
        </p:blipFill>
        <p:spPr bwMode="auto">
          <a:xfrm>
            <a:off x="1295636" y="3091582"/>
            <a:ext cx="3080420" cy="604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31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0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20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20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2000"/>
                                        <p:tgtEl>
                                          <p:spTgt spid="31"/>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0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6147"/>
                                        </p:tgtEl>
                                        <p:attrNameLst>
                                          <p:attrName>style.visibility</p:attrName>
                                        </p:attrNameLst>
                                      </p:cBhvr>
                                      <p:to>
                                        <p:strVal val="visible"/>
                                      </p:to>
                                    </p:set>
                                    <p:animEffect transition="in" filter="fade">
                                      <p:cBhvr>
                                        <p:cTn id="25" dur="20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 descr="C:\Users\CWILLIAMSON-L\Desktop\Screenshots\First Data\Cluster Consolidation (not M+R)\ScreenHunter_318 Jun. 03 17.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53" y="742316"/>
            <a:ext cx="9002158" cy="341361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p:cNvCxnSpPr/>
          <p:nvPr/>
        </p:nvCxnSpPr>
        <p:spPr>
          <a:xfrm flipH="1">
            <a:off x="1271809" y="1131590"/>
            <a:ext cx="7687597" cy="277230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5" name="Straight Connector 24"/>
          <p:cNvCxnSpPr/>
          <p:nvPr/>
        </p:nvCxnSpPr>
        <p:spPr>
          <a:xfrm flipH="1">
            <a:off x="91495" y="1131590"/>
            <a:ext cx="628077" cy="277230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pic>
        <p:nvPicPr>
          <p:cNvPr id="5122" name="Picture 2" descr="C:\Users\CWILLIAMSON-L\Desktop\Screenshots\First Data\Cluster Consolidation (not M+R)\ScreenHunter_309 Jun. 03 15.2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572" y="1138782"/>
            <a:ext cx="8239834" cy="2154231"/>
          </a:xfrm>
          <a:prstGeom prst="rect">
            <a:avLst/>
          </a:prstGeom>
          <a:noFill/>
          <a:effectLst>
            <a:outerShdw blurRad="101600" dist="76200" dir="8100000" sx="103000" sy="103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9" name="Straight Connector 18"/>
          <p:cNvCxnSpPr/>
          <p:nvPr/>
        </p:nvCxnSpPr>
        <p:spPr>
          <a:xfrm flipH="1">
            <a:off x="1261920" y="3293013"/>
            <a:ext cx="7697487" cy="69168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5" name="TextBox 4"/>
          <p:cNvSpPr txBox="1"/>
          <p:nvPr/>
        </p:nvSpPr>
        <p:spPr>
          <a:xfrm>
            <a:off x="304800" y="133350"/>
            <a:ext cx="6172200" cy="677108"/>
          </a:xfrm>
          <a:prstGeom prst="rect">
            <a:avLst/>
          </a:prstGeom>
          <a:noFill/>
        </p:spPr>
        <p:txBody>
          <a:bodyPr wrap="square" rtlCol="0">
            <a:spAutoFit/>
          </a:bodyPr>
          <a:lstStyle/>
          <a:p>
            <a:r>
              <a:rPr lang="en-US" sz="2000" b="1" dirty="0" smtClean="0"/>
              <a:t>Testing VMTurbo: </a:t>
            </a:r>
            <a:r>
              <a:rPr lang="en-US" sz="2000" b="1" dirty="0" smtClean="0">
                <a:solidFill>
                  <a:srgbClr val="00B050"/>
                </a:solidFill>
              </a:rPr>
              <a:t>Cluster Projections ran</a:t>
            </a:r>
          </a:p>
          <a:p>
            <a:endParaRPr lang="en-US" dirty="0"/>
          </a:p>
        </p:txBody>
      </p:sp>
      <p:sp>
        <p:nvSpPr>
          <p:cNvPr id="31" name="Rectangle 30"/>
          <p:cNvSpPr/>
          <p:nvPr/>
        </p:nvSpPr>
        <p:spPr>
          <a:xfrm>
            <a:off x="719572" y="1131590"/>
            <a:ext cx="8239834" cy="21614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H="1">
            <a:off x="74724" y="3293013"/>
            <a:ext cx="644848" cy="69168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24" name="Rectangle 23"/>
          <p:cNvSpPr/>
          <p:nvPr/>
        </p:nvSpPr>
        <p:spPr>
          <a:xfrm>
            <a:off x="74724" y="3903898"/>
            <a:ext cx="1187196" cy="745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3" name="Picture 3" descr="C:\Users\CWILLIAMSON-L\Desktop\Screenshots\First Data\Cluster Consolidation (not M+R)\ScreenHunter_310 Jun. 03 15.26.jpg"/>
          <p:cNvPicPr>
            <a:picLocks noChangeAspect="1" noChangeArrowheads="1"/>
          </p:cNvPicPr>
          <p:nvPr/>
        </p:nvPicPr>
        <p:blipFill rotWithShape="1">
          <a:blip r:embed="rId6">
            <a:extLst>
              <a:ext uri="{28A0092B-C50C-407E-A947-70E740481C1C}">
                <a14:useLocalDpi xmlns:a14="http://schemas.microsoft.com/office/drawing/2010/main" val="0"/>
              </a:ext>
            </a:extLst>
          </a:blip>
          <a:srcRect t="17972" b="24727"/>
          <a:stretch/>
        </p:blipFill>
        <p:spPr bwMode="auto">
          <a:xfrm>
            <a:off x="1108520" y="1599642"/>
            <a:ext cx="3452812" cy="746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97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20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fade">
                                      <p:cBhvr>
                                        <p:cTn id="13" dur="2000"/>
                                        <p:tgtEl>
                                          <p:spTgt spid="5122"/>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20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2000"/>
                                        <p:tgtEl>
                                          <p:spTgt spid="31"/>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0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2000"/>
                                        <p:tgtEl>
                                          <p:spTgt spid="24"/>
                                        </p:tgtEl>
                                      </p:cBhvr>
                                    </p:animEffect>
                                  </p:childTnLst>
                                </p:cTn>
                              </p:par>
                              <p:par>
                                <p:cTn id="26" presetID="10" presetClass="entr" presetSubtype="0" fill="hold" nodeType="withEffect">
                                  <p:stCondLst>
                                    <p:cond delay="0"/>
                                  </p:stCondLst>
                                  <p:childTnLst>
                                    <p:set>
                                      <p:cBhvr>
                                        <p:cTn id="27" dur="1" fill="hold">
                                          <p:stCondLst>
                                            <p:cond delay="0"/>
                                          </p:stCondLst>
                                        </p:cTn>
                                        <p:tgtEl>
                                          <p:spTgt spid="5123"/>
                                        </p:tgtEl>
                                        <p:attrNameLst>
                                          <p:attrName>style.visibility</p:attrName>
                                        </p:attrNameLst>
                                      </p:cBhvr>
                                      <p:to>
                                        <p:strVal val="visible"/>
                                      </p:to>
                                    </p:set>
                                    <p:animEffect transition="in" filter="fade">
                                      <p:cBhvr>
                                        <p:cTn id="28" dur="20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C:\Users\CWILLIAMSON-L\Desktop\Screenshots\First Data\Cluster Consolidation (not M+R)\ScreenHunter_311 Jun. 03 15.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811" y="2869906"/>
            <a:ext cx="8228704" cy="2146326"/>
          </a:xfrm>
          <a:prstGeom prst="rect">
            <a:avLst/>
          </a:prstGeom>
          <a:noFill/>
          <a:effectLst>
            <a:outerShdw blurRad="101600" dist="76200" dir="13500000" sx="103000" sy="103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9" name="TextBox 8"/>
          <p:cNvSpPr txBox="1"/>
          <p:nvPr/>
        </p:nvSpPr>
        <p:spPr>
          <a:xfrm>
            <a:off x="304800" y="133350"/>
            <a:ext cx="6172200" cy="677108"/>
          </a:xfrm>
          <a:prstGeom prst="rect">
            <a:avLst/>
          </a:prstGeom>
          <a:noFill/>
        </p:spPr>
        <p:txBody>
          <a:bodyPr wrap="square" rtlCol="0">
            <a:spAutoFit/>
          </a:bodyPr>
          <a:lstStyle/>
          <a:p>
            <a:r>
              <a:rPr lang="en-US" sz="2000" b="1" dirty="0" smtClean="0"/>
              <a:t>Testing VMTurbo: </a:t>
            </a:r>
            <a:r>
              <a:rPr lang="en-US" sz="2000" b="1" dirty="0" smtClean="0">
                <a:solidFill>
                  <a:srgbClr val="00B050"/>
                </a:solidFill>
              </a:rPr>
              <a:t>Cluster Projections ran</a:t>
            </a:r>
          </a:p>
          <a:p>
            <a:endParaRPr lang="en-US" dirty="0"/>
          </a:p>
        </p:txBody>
      </p:sp>
      <p:pic>
        <p:nvPicPr>
          <p:cNvPr id="21" name="Picture 3" descr="C:\Users\CWILLIAMSON-L\Desktop\Screenshots\First Data\Cluster Consolidation (not M+R)\ScreenHunter_319 Jun. 03 18.0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13" y="915566"/>
            <a:ext cx="9041861" cy="341114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CWILLIAMSON-L\Desktop\Screenshots\First Data\Cluster Consolidation (not M+R)\ScreenHunter_318 Jun. 03 17.19.jpg"/>
          <p:cNvPicPr>
            <a:picLocks noChangeAspect="1" noChangeArrowheads="1"/>
          </p:cNvPicPr>
          <p:nvPr/>
        </p:nvPicPr>
        <p:blipFill rotWithShape="1">
          <a:blip r:embed="rId6">
            <a:extLst>
              <a:ext uri="{28A0092B-C50C-407E-A947-70E740481C1C}">
                <a14:useLocalDpi xmlns:a14="http://schemas.microsoft.com/office/drawing/2010/main" val="0"/>
              </a:ext>
            </a:extLst>
          </a:blip>
          <a:srcRect b="94706"/>
          <a:stretch/>
        </p:blipFill>
        <p:spPr bwMode="auto">
          <a:xfrm>
            <a:off x="67014" y="734856"/>
            <a:ext cx="9041860" cy="18071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p:cNvCxnSpPr/>
          <p:nvPr/>
        </p:nvCxnSpPr>
        <p:spPr>
          <a:xfrm>
            <a:off x="1263753" y="2314241"/>
            <a:ext cx="7791762" cy="2706964"/>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32" name="Straight Connector 31"/>
          <p:cNvCxnSpPr/>
          <p:nvPr/>
        </p:nvCxnSpPr>
        <p:spPr>
          <a:xfrm>
            <a:off x="84405" y="2314241"/>
            <a:ext cx="731276" cy="2706964"/>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pic>
        <p:nvPicPr>
          <p:cNvPr id="2052" name="Picture 4" descr="C:\Users\CWILLIAMSON-L\Desktop\Screenshots\First Data\Cluster Consolidation (not M+R)\ScreenHunter_311 Jun. 03 15.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2873696"/>
            <a:ext cx="8228704" cy="2146326"/>
          </a:xfrm>
          <a:prstGeom prst="rect">
            <a:avLst/>
          </a:prstGeom>
          <a:noFill/>
          <a:effectLst>
            <a:outerShdw blurRad="101600" dist="76200" dir="13500000" sx="103000" sy="103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1" name="Rectangle 30"/>
          <p:cNvSpPr/>
          <p:nvPr/>
        </p:nvSpPr>
        <p:spPr>
          <a:xfrm>
            <a:off x="76557" y="2203715"/>
            <a:ext cx="1187196" cy="110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84405" y="2203715"/>
            <a:ext cx="735137" cy="656067"/>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35" name="Rectangle 34"/>
          <p:cNvSpPr/>
          <p:nvPr/>
        </p:nvSpPr>
        <p:spPr>
          <a:xfrm>
            <a:off x="815681" y="2859782"/>
            <a:ext cx="8239834" cy="21614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p:nvPr/>
        </p:nvCxnSpPr>
        <p:spPr>
          <a:xfrm>
            <a:off x="1268003" y="2203715"/>
            <a:ext cx="7798528" cy="656067"/>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pic>
        <p:nvPicPr>
          <p:cNvPr id="2053" name="Picture 5" descr="C:\Users\CWILLIAMSON-L\Desktop\Screenshots\First Data\Cluster Consolidation (not M+R)\ScreenHunter_313 Jun. 03 15.29.jpg"/>
          <p:cNvPicPr>
            <a:picLocks noChangeAspect="1" noChangeArrowheads="1"/>
          </p:cNvPicPr>
          <p:nvPr/>
        </p:nvPicPr>
        <p:blipFill rotWithShape="1">
          <a:blip r:embed="rId7">
            <a:extLst>
              <a:ext uri="{28A0092B-C50C-407E-A947-70E740481C1C}">
                <a14:useLocalDpi xmlns:a14="http://schemas.microsoft.com/office/drawing/2010/main" val="0"/>
              </a:ext>
            </a:extLst>
          </a:blip>
          <a:srcRect t="17288" b="29521"/>
          <a:stretch/>
        </p:blipFill>
        <p:spPr bwMode="auto">
          <a:xfrm>
            <a:off x="1263753" y="3342196"/>
            <a:ext cx="3281364" cy="651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039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20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20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2000"/>
                                        <p:tgtEl>
                                          <p:spTgt spid="3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2000"/>
                                        <p:tgtEl>
                                          <p:spTgt spid="35"/>
                                        </p:tgtEl>
                                      </p:cBhvr>
                                    </p:animEffect>
                                  </p:childTnLst>
                                </p:cTn>
                              </p:par>
                              <p:par>
                                <p:cTn id="20" presetID="10"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2000"/>
                                        <p:tgtEl>
                                          <p:spTgt spid="36"/>
                                        </p:tgtEl>
                                      </p:cBhvr>
                                    </p:animEffect>
                                  </p:childTnLst>
                                </p:cTn>
                              </p:par>
                              <p:par>
                                <p:cTn id="23" presetID="10" presetClass="entr" presetSubtype="0" fill="hold" nodeType="withEffect">
                                  <p:stCondLst>
                                    <p:cond delay="0"/>
                                  </p:stCondLst>
                                  <p:childTnLst>
                                    <p:set>
                                      <p:cBhvr>
                                        <p:cTn id="24" dur="1" fill="hold">
                                          <p:stCondLst>
                                            <p:cond delay="0"/>
                                          </p:stCondLst>
                                        </p:cTn>
                                        <p:tgtEl>
                                          <p:spTgt spid="2053"/>
                                        </p:tgtEl>
                                        <p:attrNameLst>
                                          <p:attrName>style.visibility</p:attrName>
                                        </p:attrNameLst>
                                      </p:cBhvr>
                                      <p:to>
                                        <p:strVal val="visible"/>
                                      </p:to>
                                    </p:set>
                                    <p:animEffect transition="in" filter="fade">
                                      <p:cBhvr>
                                        <p:cTn id="25" dur="20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10" name="TextBox 9"/>
          <p:cNvSpPr txBox="1"/>
          <p:nvPr/>
        </p:nvSpPr>
        <p:spPr>
          <a:xfrm>
            <a:off x="304800" y="133350"/>
            <a:ext cx="6172200" cy="677108"/>
          </a:xfrm>
          <a:prstGeom prst="rect">
            <a:avLst/>
          </a:prstGeom>
          <a:noFill/>
        </p:spPr>
        <p:txBody>
          <a:bodyPr wrap="square" rtlCol="0">
            <a:spAutoFit/>
          </a:bodyPr>
          <a:lstStyle/>
          <a:p>
            <a:r>
              <a:rPr lang="en-US" sz="2000" b="1" dirty="0" smtClean="0"/>
              <a:t>Testing VMTurbo: </a:t>
            </a:r>
            <a:r>
              <a:rPr lang="en-US" sz="2000" b="1" dirty="0" smtClean="0">
                <a:solidFill>
                  <a:srgbClr val="00B050"/>
                </a:solidFill>
              </a:rPr>
              <a:t>Cluster Projections ran</a:t>
            </a:r>
          </a:p>
          <a:p>
            <a:endParaRPr lang="en-US" dirty="0"/>
          </a:p>
        </p:txBody>
      </p:sp>
      <p:pic>
        <p:nvPicPr>
          <p:cNvPr id="7170" name="Picture 2" descr="C:\Users\CWILLIAMSON-L\Desktop\Screenshots\First Data\Cluster Consolidation (not M+R)\ScreenHunter_321 Jun. 03 19.3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3291830"/>
            <a:ext cx="6271728" cy="5072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171" name="Picture 3" descr="C:\Users\CWILLIAMSON-L\Desktop\Screenshots\First Data\Cluster Consolidation (not M+R)\ScreenHunter_322 Jun. 03 19.36.jpg"/>
          <p:cNvPicPr>
            <a:picLocks noChangeAspect="1" noChangeArrowheads="1"/>
          </p:cNvPicPr>
          <p:nvPr/>
        </p:nvPicPr>
        <p:blipFill rotWithShape="1">
          <a:blip r:embed="rId4">
            <a:extLst>
              <a:ext uri="{28A0092B-C50C-407E-A947-70E740481C1C}">
                <a14:useLocalDpi xmlns:a14="http://schemas.microsoft.com/office/drawing/2010/main" val="0"/>
              </a:ext>
            </a:extLst>
          </a:blip>
          <a:srcRect t="57660"/>
          <a:stretch/>
        </p:blipFill>
        <p:spPr bwMode="auto">
          <a:xfrm>
            <a:off x="215514" y="1316781"/>
            <a:ext cx="8852283" cy="158590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1901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1273105" cy="677108"/>
          </a:xfrm>
          <a:prstGeom prst="rect">
            <a:avLst/>
          </a:prstGeom>
          <a:noFill/>
        </p:spPr>
        <p:txBody>
          <a:bodyPr wrap="none" rtlCol="0">
            <a:spAutoFit/>
          </a:bodyPr>
          <a:lstStyle/>
          <a:p>
            <a:r>
              <a:rPr lang="en-US" sz="2000" b="1" dirty="0" smtClean="0"/>
              <a:t>Appendix:</a:t>
            </a:r>
          </a:p>
          <a:p>
            <a:endParaRPr lang="en-US" dirty="0"/>
          </a:p>
        </p:txBody>
      </p:sp>
      <p:sp>
        <p:nvSpPr>
          <p:cNvPr id="7" name="Rectangle 6"/>
          <p:cNvSpPr/>
          <p:nvPr/>
        </p:nvSpPr>
        <p:spPr>
          <a:xfrm>
            <a:off x="197335" y="1707145"/>
            <a:ext cx="7924800" cy="61257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4800" y="813449"/>
            <a:ext cx="8305800" cy="1323439"/>
          </a:xfrm>
          <a:prstGeom prst="rect">
            <a:avLst/>
          </a:prstGeom>
          <a:noFill/>
        </p:spPr>
        <p:txBody>
          <a:bodyPr wrap="square" rtlCol="0">
            <a:spAutoFit/>
          </a:bodyPr>
          <a:lstStyle/>
          <a:p>
            <a:pPr marL="342900" indent="-342900">
              <a:buAutoNum type="arabicPeriod"/>
            </a:pPr>
            <a:r>
              <a:rPr lang="en-US" sz="1600" dirty="0" smtClean="0"/>
              <a:t>ROI inputs from First Data &amp; VMTurbo data summary from POV</a:t>
            </a:r>
            <a:br>
              <a:rPr lang="en-US" sz="1600" dirty="0" smtClean="0"/>
            </a:br>
            <a:endParaRPr lang="en-US" sz="1600" dirty="0" smtClean="0"/>
          </a:p>
          <a:p>
            <a:pPr marL="342900" indent="-342900">
              <a:buAutoNum type="arabicPeriod"/>
            </a:pPr>
            <a:r>
              <a:rPr lang="en-US" sz="1600" dirty="0" smtClean="0"/>
              <a:t>Individual Cluster projections</a:t>
            </a:r>
            <a:br>
              <a:rPr lang="en-US" sz="1600" dirty="0" smtClean="0"/>
            </a:br>
            <a:endParaRPr lang="en-US" sz="1600" dirty="0" smtClean="0"/>
          </a:p>
          <a:p>
            <a:pPr marL="342900" indent="-342900">
              <a:buAutoNum type="arabicPeriod"/>
            </a:pPr>
            <a:r>
              <a:rPr lang="en-US" sz="1600" dirty="0" smtClean="0"/>
              <a:t>Contact information</a:t>
            </a:r>
          </a:p>
        </p:txBody>
      </p:sp>
    </p:spTree>
    <p:extLst>
      <p:ext uri="{BB962C8B-B14F-4D97-AF65-F5344CB8AC3E}">
        <p14:creationId xmlns:p14="http://schemas.microsoft.com/office/powerpoint/2010/main" val="15113180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47770" y="1552292"/>
            <a:ext cx="1143000" cy="1143000"/>
            <a:chOff x="2946400" y="257047"/>
            <a:chExt cx="1143000" cy="1143000"/>
          </a:xfrm>
        </p:grpSpPr>
        <p:sp>
          <p:nvSpPr>
            <p:cNvPr id="5" name="Oval 4"/>
            <p:cNvSpPr/>
            <p:nvPr/>
          </p:nvSpPr>
          <p:spPr>
            <a:xfrm>
              <a:off x="2946400" y="257047"/>
              <a:ext cx="1143000" cy="1143000"/>
            </a:xfrm>
            <a:prstGeom prst="ellipse">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6" name="Oval 4"/>
            <p:cNvSpPr/>
            <p:nvPr/>
          </p:nvSpPr>
          <p:spPr>
            <a:xfrm>
              <a:off x="3113788" y="424435"/>
              <a:ext cx="808224" cy="8082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Platform design engineering</a:t>
              </a:r>
              <a:endParaRPr lang="en-US" sz="1100" kern="1200" dirty="0"/>
            </a:p>
          </p:txBody>
        </p:sp>
      </p:grpSp>
      <p:grpSp>
        <p:nvGrpSpPr>
          <p:cNvPr id="7" name="Group 6"/>
          <p:cNvGrpSpPr/>
          <p:nvPr/>
        </p:nvGrpSpPr>
        <p:grpSpPr>
          <a:xfrm>
            <a:off x="3191321" y="1525079"/>
            <a:ext cx="1143000" cy="1143000"/>
            <a:chOff x="1778000" y="533399"/>
            <a:chExt cx="1143000" cy="1143000"/>
          </a:xfrm>
        </p:grpSpPr>
        <p:sp>
          <p:nvSpPr>
            <p:cNvPr id="8" name="Oval 7"/>
            <p:cNvSpPr/>
            <p:nvPr/>
          </p:nvSpPr>
          <p:spPr>
            <a:xfrm>
              <a:off x="1778000" y="533399"/>
              <a:ext cx="1143000" cy="1143000"/>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9" name="Oval 4"/>
            <p:cNvSpPr/>
            <p:nvPr/>
          </p:nvSpPr>
          <p:spPr>
            <a:xfrm>
              <a:off x="1945388" y="700787"/>
              <a:ext cx="808224" cy="8082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Capacity Management</a:t>
              </a:r>
              <a:endParaRPr lang="en-US" sz="1100" kern="1200" dirty="0"/>
            </a:p>
          </p:txBody>
        </p:sp>
      </p:grpSp>
      <p:grpSp>
        <p:nvGrpSpPr>
          <p:cNvPr id="10" name="Group 9"/>
          <p:cNvGrpSpPr/>
          <p:nvPr/>
        </p:nvGrpSpPr>
        <p:grpSpPr>
          <a:xfrm>
            <a:off x="5224636" y="1525079"/>
            <a:ext cx="1143000" cy="1143000"/>
            <a:chOff x="2595880" y="1390904"/>
            <a:chExt cx="1143000" cy="1143000"/>
          </a:xfrm>
        </p:grpSpPr>
        <p:sp>
          <p:nvSpPr>
            <p:cNvPr id="11" name="Oval 10"/>
            <p:cNvSpPr/>
            <p:nvPr/>
          </p:nvSpPr>
          <p:spPr>
            <a:xfrm>
              <a:off x="2595880" y="1390904"/>
              <a:ext cx="1143000" cy="11430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2" name="Oval 4"/>
            <p:cNvSpPr/>
            <p:nvPr/>
          </p:nvSpPr>
          <p:spPr>
            <a:xfrm>
              <a:off x="2763268" y="1558292"/>
              <a:ext cx="808224" cy="8082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Service Delivery</a:t>
              </a:r>
            </a:p>
            <a:p>
              <a:pPr lvl="0" algn="ctr" defTabSz="488950">
                <a:lnSpc>
                  <a:spcPct val="90000"/>
                </a:lnSpc>
                <a:spcBef>
                  <a:spcPct val="0"/>
                </a:spcBef>
                <a:spcAft>
                  <a:spcPct val="35000"/>
                </a:spcAft>
              </a:pPr>
              <a:r>
                <a:rPr lang="en-US" sz="1100" dirty="0" smtClean="0"/>
                <a:t>&amp; Other Business Units</a:t>
              </a:r>
              <a:endParaRPr lang="en-US" sz="1100" kern="1200" dirty="0"/>
            </a:p>
          </p:txBody>
        </p:sp>
      </p:grpSp>
      <p:grpSp>
        <p:nvGrpSpPr>
          <p:cNvPr id="23" name="Group 22"/>
          <p:cNvGrpSpPr/>
          <p:nvPr/>
        </p:nvGrpSpPr>
        <p:grpSpPr>
          <a:xfrm>
            <a:off x="5796136" y="1563638"/>
            <a:ext cx="1998748" cy="1262459"/>
            <a:chOff x="4023023" y="216507"/>
            <a:chExt cx="1998748" cy="1262459"/>
          </a:xfrm>
        </p:grpSpPr>
        <p:sp>
          <p:nvSpPr>
            <p:cNvPr id="13" name="Oval 12"/>
            <p:cNvSpPr/>
            <p:nvPr/>
          </p:nvSpPr>
          <p:spPr>
            <a:xfrm>
              <a:off x="4423929" y="261414"/>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604395" y="216507"/>
              <a:ext cx="1417376" cy="261610"/>
            </a:xfrm>
            <a:prstGeom prst="rect">
              <a:avLst/>
            </a:prstGeom>
            <a:noFill/>
          </p:spPr>
          <p:txBody>
            <a:bodyPr wrap="none" rtlCol="0">
              <a:spAutoFit/>
            </a:bodyPr>
            <a:lstStyle/>
            <a:p>
              <a:r>
                <a:rPr lang="en-US" sz="1100" dirty="0" smtClean="0"/>
                <a:t>Solutions Engineering</a:t>
              </a:r>
              <a:endParaRPr lang="en-US" sz="1100" dirty="0"/>
            </a:p>
          </p:txBody>
        </p:sp>
        <p:sp>
          <p:nvSpPr>
            <p:cNvPr id="15" name="Oval 14"/>
            <p:cNvSpPr/>
            <p:nvPr/>
          </p:nvSpPr>
          <p:spPr>
            <a:xfrm>
              <a:off x="4542396" y="533424"/>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740883" y="487838"/>
              <a:ext cx="705642" cy="261610"/>
            </a:xfrm>
            <a:prstGeom prst="rect">
              <a:avLst/>
            </a:prstGeom>
            <a:noFill/>
          </p:spPr>
          <p:txBody>
            <a:bodyPr wrap="none" rtlCol="0">
              <a:spAutoFit/>
            </a:bodyPr>
            <a:lstStyle/>
            <a:p>
              <a:r>
                <a:rPr lang="en-US" sz="1100" dirty="0" smtClean="0"/>
                <a:t>Licensing</a:t>
              </a:r>
              <a:endParaRPr lang="en-US" sz="1100" dirty="0"/>
            </a:p>
          </p:txBody>
        </p:sp>
        <p:sp>
          <p:nvSpPr>
            <p:cNvPr id="17" name="Oval 16"/>
            <p:cNvSpPr/>
            <p:nvPr/>
          </p:nvSpPr>
          <p:spPr>
            <a:xfrm>
              <a:off x="4542396" y="809358"/>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740883" y="809358"/>
              <a:ext cx="898003" cy="261610"/>
            </a:xfrm>
            <a:prstGeom prst="rect">
              <a:avLst/>
            </a:prstGeom>
            <a:noFill/>
          </p:spPr>
          <p:txBody>
            <a:bodyPr wrap="none" rtlCol="0">
              <a:spAutoFit/>
            </a:bodyPr>
            <a:lstStyle/>
            <a:p>
              <a:r>
                <a:rPr lang="en-US" sz="1100" dirty="0" smtClean="0"/>
                <a:t>Architecture</a:t>
              </a:r>
              <a:endParaRPr lang="en-US" sz="1100" dirty="0"/>
            </a:p>
          </p:txBody>
        </p:sp>
        <p:sp>
          <p:nvSpPr>
            <p:cNvPr id="19" name="Oval 18"/>
            <p:cNvSpPr/>
            <p:nvPr/>
          </p:nvSpPr>
          <p:spPr>
            <a:xfrm>
              <a:off x="4405908" y="1072325"/>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604395" y="1026739"/>
              <a:ext cx="1096775" cy="261610"/>
            </a:xfrm>
            <a:prstGeom prst="rect">
              <a:avLst/>
            </a:prstGeom>
            <a:noFill/>
          </p:spPr>
          <p:txBody>
            <a:bodyPr wrap="none" rtlCol="0">
              <a:spAutoFit/>
            </a:bodyPr>
            <a:lstStyle/>
            <a:p>
              <a:r>
                <a:rPr lang="en-US" sz="1100" dirty="0" smtClean="0"/>
                <a:t>Service Delivery</a:t>
              </a:r>
              <a:endParaRPr lang="en-US" sz="1100" dirty="0"/>
            </a:p>
          </p:txBody>
        </p:sp>
        <p:sp>
          <p:nvSpPr>
            <p:cNvPr id="21" name="Oval 20"/>
            <p:cNvSpPr/>
            <p:nvPr/>
          </p:nvSpPr>
          <p:spPr>
            <a:xfrm>
              <a:off x="4023023" y="1262942"/>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4221510" y="1217356"/>
              <a:ext cx="838691" cy="261610"/>
            </a:xfrm>
            <a:prstGeom prst="rect">
              <a:avLst/>
            </a:prstGeom>
            <a:noFill/>
          </p:spPr>
          <p:txBody>
            <a:bodyPr wrap="none" rtlCol="0">
              <a:spAutoFit/>
            </a:bodyPr>
            <a:lstStyle/>
            <a:p>
              <a:r>
                <a:rPr lang="en-US" sz="1100" dirty="0" smtClean="0"/>
                <a:t>Tools Team</a:t>
              </a:r>
              <a:endParaRPr lang="en-US" sz="1100" dirty="0"/>
            </a:p>
          </p:txBody>
        </p:sp>
      </p:grpSp>
      <p:pic>
        <p:nvPicPr>
          <p:cNvPr id="24" name="Picture 23"/>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25" name="TextBox 24"/>
          <p:cNvSpPr txBox="1"/>
          <p:nvPr/>
        </p:nvSpPr>
        <p:spPr>
          <a:xfrm>
            <a:off x="303107" y="169217"/>
            <a:ext cx="5666488" cy="461665"/>
          </a:xfrm>
          <a:prstGeom prst="rect">
            <a:avLst/>
          </a:prstGeom>
          <a:noFill/>
        </p:spPr>
        <p:txBody>
          <a:bodyPr wrap="none" rtlCol="0">
            <a:spAutoFit/>
          </a:bodyPr>
          <a:lstStyle/>
          <a:p>
            <a:r>
              <a:rPr lang="en-US" sz="2400" b="1" dirty="0" smtClean="0"/>
              <a:t>Who From First Data has tested VMTurbo? </a:t>
            </a:r>
            <a:endParaRPr lang="en-US" sz="2400" b="1" dirty="0"/>
          </a:p>
        </p:txBody>
      </p:sp>
      <p:sp>
        <p:nvSpPr>
          <p:cNvPr id="26" name="Oval 25"/>
          <p:cNvSpPr/>
          <p:nvPr/>
        </p:nvSpPr>
        <p:spPr>
          <a:xfrm>
            <a:off x="5385101" y="2567924"/>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82924" y="2625930"/>
            <a:ext cx="676788" cy="261610"/>
          </a:xfrm>
          <a:prstGeom prst="rect">
            <a:avLst/>
          </a:prstGeom>
          <a:noFill/>
        </p:spPr>
        <p:txBody>
          <a:bodyPr wrap="none" rtlCol="0">
            <a:spAutoFit/>
          </a:bodyPr>
          <a:lstStyle/>
          <a:p>
            <a:r>
              <a:rPr lang="en-US" sz="1100" dirty="0" smtClean="0"/>
              <a:t>Sourcing</a:t>
            </a:r>
            <a:endParaRPr lang="en-US" sz="1100" dirty="0"/>
          </a:p>
        </p:txBody>
      </p:sp>
    </p:spTree>
    <p:extLst>
      <p:ext uri="{BB962C8B-B14F-4D97-AF65-F5344CB8AC3E}">
        <p14:creationId xmlns:p14="http://schemas.microsoft.com/office/powerpoint/2010/main" val="6940428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7504" y="735546"/>
            <a:ext cx="3061159" cy="646331"/>
          </a:xfrm>
          <a:prstGeom prst="rect">
            <a:avLst/>
          </a:prstGeom>
          <a:noFill/>
        </p:spPr>
        <p:txBody>
          <a:bodyPr wrap="none" rtlCol="0">
            <a:spAutoFit/>
          </a:bodyPr>
          <a:lstStyle/>
          <a:p>
            <a:r>
              <a:rPr lang="en-US" sz="1200" dirty="0" smtClean="0"/>
              <a:t>Steve Corndell</a:t>
            </a:r>
            <a:r>
              <a:rPr lang="en-US" sz="1200" dirty="0"/>
              <a:t> </a:t>
            </a:r>
            <a:r>
              <a:rPr lang="en-US" sz="1200" dirty="0" smtClean="0"/>
              <a:t>– Primary contact for First Data</a:t>
            </a:r>
            <a:br>
              <a:rPr lang="en-US" sz="1200" dirty="0" smtClean="0"/>
            </a:br>
            <a:r>
              <a:rPr lang="en-US" sz="1200" dirty="0" smtClean="0"/>
              <a:t>Phone: 774-273-0056</a:t>
            </a:r>
            <a:br>
              <a:rPr lang="en-US" sz="1200" dirty="0" smtClean="0"/>
            </a:br>
            <a:r>
              <a:rPr lang="en-US" sz="1200" dirty="0" smtClean="0"/>
              <a:t>Email: steve.Corndell@vmturbo.com</a:t>
            </a:r>
            <a:endParaRPr lang="en-US" sz="1200" dirty="0"/>
          </a:p>
        </p:txBody>
      </p:sp>
      <p:sp>
        <p:nvSpPr>
          <p:cNvPr id="7" name="TextBox 6"/>
          <p:cNvSpPr txBox="1"/>
          <p:nvPr/>
        </p:nvSpPr>
        <p:spPr>
          <a:xfrm>
            <a:off x="107504" y="1599642"/>
            <a:ext cx="2806089" cy="646331"/>
          </a:xfrm>
          <a:prstGeom prst="rect">
            <a:avLst/>
          </a:prstGeom>
          <a:noFill/>
        </p:spPr>
        <p:txBody>
          <a:bodyPr wrap="none" rtlCol="0">
            <a:spAutoFit/>
          </a:bodyPr>
          <a:lstStyle/>
          <a:p>
            <a:r>
              <a:rPr lang="en-US" sz="1200" dirty="0" smtClean="0"/>
              <a:t>Oved Lourie – Lead Engineer for First Data</a:t>
            </a:r>
            <a:br>
              <a:rPr lang="en-US" sz="1200" dirty="0" smtClean="0"/>
            </a:br>
            <a:r>
              <a:rPr lang="en-US" sz="1200" dirty="0" smtClean="0"/>
              <a:t>Phone: 978-828-5989</a:t>
            </a:r>
            <a:br>
              <a:rPr lang="en-US" sz="1200" dirty="0" smtClean="0"/>
            </a:br>
            <a:r>
              <a:rPr lang="en-US" sz="1200" dirty="0" smtClean="0"/>
              <a:t>Email: Oved.Lourie@vmturbo.com</a:t>
            </a:r>
            <a:endParaRPr lang="en-US" sz="1200" dirty="0"/>
          </a:p>
        </p:txBody>
      </p:sp>
      <p:sp>
        <p:nvSpPr>
          <p:cNvPr id="8" name="TextBox 7"/>
          <p:cNvSpPr txBox="1"/>
          <p:nvPr/>
        </p:nvSpPr>
        <p:spPr>
          <a:xfrm>
            <a:off x="107504" y="2500394"/>
            <a:ext cx="2084801" cy="646331"/>
          </a:xfrm>
          <a:prstGeom prst="rect">
            <a:avLst/>
          </a:prstGeom>
          <a:noFill/>
        </p:spPr>
        <p:txBody>
          <a:bodyPr wrap="none" rtlCol="0">
            <a:spAutoFit/>
          </a:bodyPr>
          <a:lstStyle/>
          <a:p>
            <a:r>
              <a:rPr lang="en-US" sz="1200" dirty="0" smtClean="0"/>
              <a:t>Ben Nye – CEO of VMTurbo</a:t>
            </a:r>
            <a:br>
              <a:rPr lang="en-US" sz="1200" dirty="0" smtClean="0"/>
            </a:br>
            <a:r>
              <a:rPr lang="en-US" sz="1200" dirty="0" smtClean="0"/>
              <a:t>Phone: 866-634-5087</a:t>
            </a:r>
            <a:br>
              <a:rPr lang="en-US" sz="1200" dirty="0" smtClean="0"/>
            </a:br>
            <a:r>
              <a:rPr lang="en-US" sz="1200" dirty="0" smtClean="0"/>
              <a:t>Email: ben.nye@vmturbo.com</a:t>
            </a:r>
            <a:endParaRPr lang="en-US" sz="1200" dirty="0"/>
          </a:p>
        </p:txBody>
      </p:sp>
      <p:sp>
        <p:nvSpPr>
          <p:cNvPr id="9" name="TextBox 8"/>
          <p:cNvSpPr txBox="1"/>
          <p:nvPr/>
        </p:nvSpPr>
        <p:spPr>
          <a:xfrm>
            <a:off x="123785" y="3327834"/>
            <a:ext cx="2423292" cy="646331"/>
          </a:xfrm>
          <a:prstGeom prst="rect">
            <a:avLst/>
          </a:prstGeom>
          <a:noFill/>
        </p:spPr>
        <p:txBody>
          <a:bodyPr wrap="none" rtlCol="0">
            <a:spAutoFit/>
          </a:bodyPr>
          <a:lstStyle/>
          <a:p>
            <a:r>
              <a:rPr lang="en-US" sz="1200" dirty="0" smtClean="0"/>
              <a:t>Jim McInerny– VP of Sales</a:t>
            </a:r>
            <a:br>
              <a:rPr lang="en-US" sz="1200" dirty="0" smtClean="0"/>
            </a:br>
            <a:r>
              <a:rPr lang="en-US" sz="1200" dirty="0" smtClean="0"/>
              <a:t>Phone: 781-367-3880</a:t>
            </a:r>
            <a:br>
              <a:rPr lang="en-US" sz="1200" dirty="0" smtClean="0"/>
            </a:br>
            <a:r>
              <a:rPr lang="en-US" sz="1200" dirty="0" smtClean="0"/>
              <a:t>Email: Jim.Mcinerny@vmturbo.com</a:t>
            </a:r>
            <a:endParaRPr lang="en-US" sz="1200" dirty="0"/>
          </a:p>
        </p:txBody>
      </p:sp>
      <p:sp>
        <p:nvSpPr>
          <p:cNvPr id="10" name="TextBox 9"/>
          <p:cNvSpPr txBox="1"/>
          <p:nvPr/>
        </p:nvSpPr>
        <p:spPr>
          <a:xfrm>
            <a:off x="123785" y="4228586"/>
            <a:ext cx="2444131" cy="461665"/>
          </a:xfrm>
          <a:prstGeom prst="rect">
            <a:avLst/>
          </a:prstGeom>
          <a:noFill/>
        </p:spPr>
        <p:txBody>
          <a:bodyPr wrap="none" rtlCol="0">
            <a:spAutoFit/>
          </a:bodyPr>
          <a:lstStyle/>
          <a:p>
            <a:r>
              <a:rPr lang="en-US" sz="1200" dirty="0" smtClean="0"/>
              <a:t>Shmuel Kliger – Founder</a:t>
            </a:r>
            <a:r>
              <a:rPr lang="en-US" sz="1200" dirty="0" smtClean="0"/>
              <a:t/>
            </a:r>
            <a:br>
              <a:rPr lang="en-US" sz="1200" dirty="0" smtClean="0"/>
            </a:br>
            <a:r>
              <a:rPr lang="en-US" sz="1200" dirty="0" smtClean="0"/>
              <a:t>Email: </a:t>
            </a:r>
            <a:r>
              <a:rPr lang="en-US" sz="1200" dirty="0" smtClean="0"/>
              <a:t>Shmuel.Kliger@vmturbo.com</a:t>
            </a:r>
            <a:endParaRPr lang="en-US" sz="1200" dirty="0"/>
          </a:p>
        </p:txBody>
      </p:sp>
      <p:pic>
        <p:nvPicPr>
          <p:cNvPr id="11" name="Picture 2" descr="http://images.easypaperrolls.com/first-data.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808" t="24141" r="9453" b="25717"/>
          <a:stretch/>
        </p:blipFill>
        <p:spPr bwMode="auto">
          <a:xfrm>
            <a:off x="3599892" y="2039528"/>
            <a:ext cx="3657600" cy="9217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181036" y="2889395"/>
            <a:ext cx="2305055" cy="584775"/>
          </a:xfrm>
          <a:prstGeom prst="rect">
            <a:avLst/>
          </a:prstGeom>
          <a:noFill/>
        </p:spPr>
        <p:txBody>
          <a:bodyPr wrap="none" rtlCol="0">
            <a:spAutoFit/>
          </a:bodyPr>
          <a:lstStyle/>
          <a:p>
            <a:pPr algn="r"/>
            <a:r>
              <a:rPr lang="en-US" sz="3200" dirty="0" smtClean="0"/>
              <a:t>THANK YOU!</a:t>
            </a:r>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14" name="TextBox 13"/>
          <p:cNvSpPr txBox="1"/>
          <p:nvPr/>
        </p:nvSpPr>
        <p:spPr>
          <a:xfrm>
            <a:off x="123127" y="158342"/>
            <a:ext cx="1722266" cy="523220"/>
          </a:xfrm>
          <a:prstGeom prst="rect">
            <a:avLst/>
          </a:prstGeom>
          <a:noFill/>
        </p:spPr>
        <p:txBody>
          <a:bodyPr wrap="none" rtlCol="0">
            <a:spAutoFit/>
          </a:bodyPr>
          <a:lstStyle/>
          <a:p>
            <a:r>
              <a:rPr lang="en-US" sz="2800" dirty="0" smtClean="0"/>
              <a:t>Contact us</a:t>
            </a:r>
            <a:endParaRPr lang="en-US" sz="2800" dirty="0"/>
          </a:p>
        </p:txBody>
      </p:sp>
    </p:spTree>
    <p:extLst>
      <p:ext uri="{BB962C8B-B14F-4D97-AF65-F5344CB8AC3E}">
        <p14:creationId xmlns:p14="http://schemas.microsoft.com/office/powerpoint/2010/main" val="797266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7524" y="195486"/>
            <a:ext cx="1143000" cy="1143000"/>
            <a:chOff x="1778000" y="533399"/>
            <a:chExt cx="1143000" cy="1143000"/>
          </a:xfrm>
        </p:grpSpPr>
        <p:sp>
          <p:nvSpPr>
            <p:cNvPr id="5" name="Oval 4"/>
            <p:cNvSpPr/>
            <p:nvPr/>
          </p:nvSpPr>
          <p:spPr>
            <a:xfrm>
              <a:off x="1778000" y="533399"/>
              <a:ext cx="1143000" cy="1143000"/>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 name="Oval 4"/>
            <p:cNvSpPr/>
            <p:nvPr/>
          </p:nvSpPr>
          <p:spPr>
            <a:xfrm>
              <a:off x="1945388" y="700787"/>
              <a:ext cx="808224" cy="8082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Capacity Management</a:t>
              </a:r>
              <a:endParaRPr lang="en-US" sz="1100" kern="1200" dirty="0"/>
            </a:p>
          </p:txBody>
        </p:sp>
      </p:grpSp>
      <p:sp>
        <p:nvSpPr>
          <p:cNvPr id="7" name="TextBox 6"/>
          <p:cNvSpPr txBox="1"/>
          <p:nvPr/>
        </p:nvSpPr>
        <p:spPr>
          <a:xfrm>
            <a:off x="1619672" y="555526"/>
            <a:ext cx="6804756" cy="4001095"/>
          </a:xfrm>
          <a:prstGeom prst="rect">
            <a:avLst/>
          </a:prstGeom>
          <a:noFill/>
        </p:spPr>
        <p:txBody>
          <a:bodyPr wrap="square" rtlCol="0">
            <a:spAutoFit/>
          </a:bodyPr>
          <a:lstStyle/>
          <a:p>
            <a:r>
              <a:rPr lang="en-US" sz="1400" b="1" u="sng" dirty="0" smtClean="0"/>
              <a:t>Team Members:</a:t>
            </a:r>
          </a:p>
          <a:p>
            <a:r>
              <a:rPr lang="en-US" sz="1400" dirty="0" smtClean="0"/>
              <a:t>George Fiedorowicz</a:t>
            </a:r>
            <a:r>
              <a:rPr lang="en-US" sz="1400" dirty="0" smtClean="0"/>
              <a:t>, John Bridgeman, </a:t>
            </a:r>
            <a:r>
              <a:rPr lang="en-US" sz="1400" dirty="0" smtClean="0"/>
              <a:t>Hank Orofino, </a:t>
            </a:r>
            <a:r>
              <a:rPr lang="en-US" sz="1400" dirty="0" err="1" smtClean="0"/>
              <a:t>Danisue</a:t>
            </a:r>
            <a:r>
              <a:rPr lang="en-US" sz="1400" dirty="0" smtClean="0"/>
              <a:t> Gilpin, and Brett </a:t>
            </a:r>
            <a:r>
              <a:rPr lang="en-US" sz="1400" dirty="0" err="1" smtClean="0"/>
              <a:t>Wyer</a:t>
            </a:r>
            <a:endParaRPr lang="en-US" sz="1400" dirty="0" smtClean="0"/>
          </a:p>
          <a:p>
            <a:endParaRPr lang="en-US" sz="1400" dirty="0" smtClean="0"/>
          </a:p>
          <a:p>
            <a:r>
              <a:rPr lang="en-US" sz="1400" b="1" u="sng" dirty="0" smtClean="0"/>
              <a:t>Business Challenges:</a:t>
            </a:r>
          </a:p>
          <a:p>
            <a:pPr marL="285750" indent="-285750">
              <a:buFont typeface="Arial" panose="020B0604020202020204" pitchFamily="34" charset="0"/>
              <a:buChar char="•"/>
            </a:pPr>
            <a:r>
              <a:rPr lang="en-US" sz="1400" dirty="0"/>
              <a:t>First Data has a very complex virtual environment with several performance challenges leading to outages and overspending on hardware</a:t>
            </a:r>
            <a:r>
              <a:rPr lang="en-US" sz="1400" dirty="0" smtClean="0"/>
              <a:t>.</a:t>
            </a:r>
            <a:br>
              <a:rPr lang="en-US" sz="1400" dirty="0" smtClean="0"/>
            </a:br>
            <a:endParaRPr lang="en-US" sz="1400" dirty="0" smtClean="0"/>
          </a:p>
          <a:p>
            <a:pPr marL="285750" indent="-285750">
              <a:buFont typeface="Arial" panose="020B0604020202020204" pitchFamily="34" charset="0"/>
              <a:buChar char="•"/>
            </a:pPr>
            <a:r>
              <a:rPr lang="en-US" sz="1400" dirty="0" smtClean="0"/>
              <a:t>First Data currently receives thousands of alerts due to performance and is in a reactive state.</a:t>
            </a:r>
            <a:br>
              <a:rPr lang="en-US" sz="1400" dirty="0" smtClean="0"/>
            </a:br>
            <a:endParaRPr lang="en-US" sz="1400" dirty="0" smtClean="0"/>
          </a:p>
          <a:p>
            <a:pPr marL="285750" indent="-285750">
              <a:buFont typeface="Arial" panose="020B0604020202020204" pitchFamily="34" charset="0"/>
              <a:buChar char="•"/>
            </a:pPr>
            <a:r>
              <a:rPr lang="en-US" sz="1400" dirty="0" smtClean="0"/>
              <a:t>First Data has some clusters that are over provisioned, other clusters are under provisioned and cannot determine placement and sizing of VMs across the infrastructure. </a:t>
            </a:r>
            <a:br>
              <a:rPr lang="en-US" sz="1400" dirty="0" smtClean="0"/>
            </a:br>
            <a:endParaRPr lang="en-US" sz="1400" dirty="0" smtClean="0"/>
          </a:p>
          <a:p>
            <a:pPr marL="285750" indent="-285750">
              <a:buFont typeface="Arial" panose="020B0604020202020204" pitchFamily="34" charset="0"/>
              <a:buChar char="•"/>
            </a:pPr>
            <a:r>
              <a:rPr lang="en-US" sz="1400" dirty="0" smtClean="0"/>
              <a:t>First Data is currently exploring hypervisor alternatives as a part of the IT Strategy moving forward and doesn’t have a hypervisor agnostic approach to manage the environment. </a:t>
            </a:r>
          </a:p>
          <a:p>
            <a:endParaRPr lang="en-US" sz="1600" dirty="0"/>
          </a:p>
        </p:txBody>
      </p:sp>
      <p:grpSp>
        <p:nvGrpSpPr>
          <p:cNvPr id="8" name="Group 7"/>
          <p:cNvGrpSpPr/>
          <p:nvPr/>
        </p:nvGrpSpPr>
        <p:grpSpPr>
          <a:xfrm>
            <a:off x="282005" y="195486"/>
            <a:ext cx="1143000" cy="1143000"/>
            <a:chOff x="2946400" y="257047"/>
            <a:chExt cx="1143000" cy="1143000"/>
          </a:xfrm>
        </p:grpSpPr>
        <p:sp>
          <p:nvSpPr>
            <p:cNvPr id="9" name="Oval 8"/>
            <p:cNvSpPr/>
            <p:nvPr/>
          </p:nvSpPr>
          <p:spPr>
            <a:xfrm>
              <a:off x="2946400" y="257047"/>
              <a:ext cx="1143000" cy="1143000"/>
            </a:xfrm>
            <a:prstGeom prst="ellipse">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0" name="Oval 4"/>
            <p:cNvSpPr/>
            <p:nvPr/>
          </p:nvSpPr>
          <p:spPr>
            <a:xfrm>
              <a:off x="3113788" y="424435"/>
              <a:ext cx="808224" cy="8082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Platform design engineering</a:t>
              </a:r>
              <a:endParaRPr lang="en-US" sz="1100" kern="1200" dirty="0"/>
            </a:p>
          </p:txBody>
        </p:sp>
      </p:gr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Tree>
    <p:extLst>
      <p:ext uri="{BB962C8B-B14F-4D97-AF65-F5344CB8AC3E}">
        <p14:creationId xmlns:p14="http://schemas.microsoft.com/office/powerpoint/2010/main" val="42216544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7524" y="195486"/>
            <a:ext cx="1143000" cy="1143000"/>
            <a:chOff x="1778000" y="533399"/>
            <a:chExt cx="1143000" cy="1143000"/>
          </a:xfrm>
        </p:grpSpPr>
        <p:sp>
          <p:nvSpPr>
            <p:cNvPr id="5" name="Oval 4"/>
            <p:cNvSpPr/>
            <p:nvPr/>
          </p:nvSpPr>
          <p:spPr>
            <a:xfrm>
              <a:off x="1778000" y="533399"/>
              <a:ext cx="1143000" cy="1143000"/>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 name="Oval 4"/>
            <p:cNvSpPr/>
            <p:nvPr/>
          </p:nvSpPr>
          <p:spPr>
            <a:xfrm>
              <a:off x="1945388" y="700787"/>
              <a:ext cx="808224" cy="8082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Capacity Management</a:t>
              </a:r>
              <a:endParaRPr lang="en-US" sz="1100" kern="1200" dirty="0"/>
            </a:p>
          </p:txBody>
        </p:sp>
      </p:grpSp>
      <p:sp>
        <p:nvSpPr>
          <p:cNvPr id="7" name="TextBox 6"/>
          <p:cNvSpPr txBox="1"/>
          <p:nvPr/>
        </p:nvSpPr>
        <p:spPr>
          <a:xfrm>
            <a:off x="1619672" y="555526"/>
            <a:ext cx="6804756" cy="3323987"/>
          </a:xfrm>
          <a:prstGeom prst="rect">
            <a:avLst/>
          </a:prstGeom>
          <a:noFill/>
        </p:spPr>
        <p:txBody>
          <a:bodyPr wrap="square" rtlCol="0">
            <a:spAutoFit/>
          </a:bodyPr>
          <a:lstStyle/>
          <a:p>
            <a:r>
              <a:rPr lang="en-US" sz="1400" b="1" u="sng" dirty="0" smtClean="0"/>
              <a:t>Team Members:</a:t>
            </a:r>
          </a:p>
          <a:p>
            <a:r>
              <a:rPr lang="en-US" sz="1400" dirty="0" smtClean="0"/>
              <a:t>Scott Cavanaugh, Joan Stone, Roger Ortega, Bob </a:t>
            </a:r>
            <a:r>
              <a:rPr lang="en-US" sz="1400" dirty="0" err="1" smtClean="0"/>
              <a:t>Campano</a:t>
            </a:r>
            <a:endParaRPr lang="en-US" sz="1400" dirty="0" smtClean="0"/>
          </a:p>
          <a:p>
            <a:endParaRPr lang="en-US" sz="1400" dirty="0" smtClean="0"/>
          </a:p>
          <a:p>
            <a:r>
              <a:rPr lang="en-US" sz="1400" b="1" u="sng" dirty="0" smtClean="0"/>
              <a:t>Business Challenges:</a:t>
            </a:r>
          </a:p>
          <a:p>
            <a:pPr marL="285750" indent="-285750">
              <a:buFont typeface="Arial" panose="020B0604020202020204" pitchFamily="34" charset="0"/>
              <a:buChar char="•"/>
            </a:pPr>
            <a:r>
              <a:rPr lang="en-US" sz="1400" dirty="0" smtClean="0"/>
              <a:t>Currently doesn’t have an effective way to plan for changes while keeping the environment healthy.</a:t>
            </a:r>
            <a:br>
              <a:rPr lang="en-US" sz="1400" dirty="0" smtClean="0"/>
            </a:br>
            <a:endParaRPr lang="en-US" sz="1400" dirty="0" smtClean="0"/>
          </a:p>
          <a:p>
            <a:pPr marL="285750" indent="-285750">
              <a:buFont typeface="Arial" panose="020B0604020202020204" pitchFamily="34" charset="0"/>
              <a:buChar char="•"/>
            </a:pPr>
            <a:r>
              <a:rPr lang="en-US" sz="1400" dirty="0" smtClean="0"/>
              <a:t>First Data currently cannot determine when additional hardware is needed and provide procurement with accurate lead time to receive new hardware.</a:t>
            </a:r>
            <a:br>
              <a:rPr lang="en-US" sz="1400" dirty="0" smtClean="0"/>
            </a:br>
            <a:endParaRPr lang="en-US" sz="1400" dirty="0" smtClean="0"/>
          </a:p>
          <a:p>
            <a:pPr marL="285750" indent="-285750">
              <a:buFont typeface="Arial" panose="020B0604020202020204" pitchFamily="34" charset="0"/>
              <a:buChar char="•"/>
            </a:pPr>
            <a:r>
              <a:rPr lang="en-US" sz="1400" dirty="0" smtClean="0"/>
              <a:t>Gap between Capacity Management, Service delivery, and Platform design teams leads to increased time spent planning.</a:t>
            </a:r>
            <a:br>
              <a:rPr lang="en-US" sz="1400" dirty="0" smtClean="0"/>
            </a:br>
            <a:endParaRPr lang="en-US" sz="1400" dirty="0" smtClean="0"/>
          </a:p>
          <a:p>
            <a:pPr marL="285750" indent="-285750">
              <a:buFont typeface="Arial" panose="020B0604020202020204" pitchFamily="34" charset="0"/>
              <a:buChar char="•"/>
            </a:pPr>
            <a:r>
              <a:rPr lang="en-US" sz="1400" dirty="0" smtClean="0"/>
              <a:t>Reserve and deploy new workloads without disruption</a:t>
            </a:r>
            <a:endParaRPr lang="en-US" sz="1400" dirty="0"/>
          </a:p>
          <a:p>
            <a:endParaRPr lang="en-US" sz="1400"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Tree>
    <p:extLst>
      <p:ext uri="{BB962C8B-B14F-4D97-AF65-F5344CB8AC3E}">
        <p14:creationId xmlns:p14="http://schemas.microsoft.com/office/powerpoint/2010/main" val="38483676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7524" y="195486"/>
            <a:ext cx="1143000" cy="1143000"/>
            <a:chOff x="1778000" y="533399"/>
            <a:chExt cx="1143000" cy="1143000"/>
          </a:xfrm>
        </p:grpSpPr>
        <p:sp>
          <p:nvSpPr>
            <p:cNvPr id="5" name="Oval 4"/>
            <p:cNvSpPr/>
            <p:nvPr/>
          </p:nvSpPr>
          <p:spPr>
            <a:xfrm>
              <a:off x="1778000" y="533399"/>
              <a:ext cx="1143000" cy="1143000"/>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 name="Oval 4"/>
            <p:cNvSpPr/>
            <p:nvPr/>
          </p:nvSpPr>
          <p:spPr>
            <a:xfrm>
              <a:off x="1945388" y="700787"/>
              <a:ext cx="808224" cy="8082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Capacity Management</a:t>
              </a:r>
              <a:endParaRPr lang="en-US" sz="1100" kern="1200" dirty="0"/>
            </a:p>
          </p:txBody>
        </p:sp>
      </p:grpSp>
      <p:sp>
        <p:nvSpPr>
          <p:cNvPr id="7" name="TextBox 6"/>
          <p:cNvSpPr txBox="1"/>
          <p:nvPr/>
        </p:nvSpPr>
        <p:spPr>
          <a:xfrm>
            <a:off x="1619672" y="555526"/>
            <a:ext cx="6804756" cy="4401205"/>
          </a:xfrm>
          <a:prstGeom prst="rect">
            <a:avLst/>
          </a:prstGeom>
          <a:noFill/>
        </p:spPr>
        <p:txBody>
          <a:bodyPr wrap="square" rtlCol="0">
            <a:spAutoFit/>
          </a:bodyPr>
          <a:lstStyle/>
          <a:p>
            <a:r>
              <a:rPr lang="en-US" sz="1400" b="1" u="sng" dirty="0" smtClean="0"/>
              <a:t>Team Members:</a:t>
            </a:r>
          </a:p>
          <a:p>
            <a:r>
              <a:rPr lang="en-US" sz="1400" dirty="0" smtClean="0"/>
              <a:t>Julie Walker, David </a:t>
            </a:r>
            <a:r>
              <a:rPr lang="en-US" sz="1400" dirty="0" err="1" smtClean="0"/>
              <a:t>Halbig</a:t>
            </a:r>
            <a:r>
              <a:rPr lang="en-US" sz="1400" dirty="0" smtClean="0"/>
              <a:t>, Mark Preston, Nathan Walsh, Alfredo Perez, Robin Burris and Karen O’Neil, Johnson </a:t>
            </a:r>
            <a:r>
              <a:rPr lang="en-US" sz="1400" dirty="0" err="1" smtClean="0"/>
              <a:t>Rajakumar</a:t>
            </a:r>
            <a:r>
              <a:rPr lang="en-US" sz="1400" dirty="0" smtClean="0"/>
              <a:t>, </a:t>
            </a:r>
            <a:r>
              <a:rPr lang="en-US" sz="1400" dirty="0" err="1" smtClean="0"/>
              <a:t>Duc</a:t>
            </a:r>
            <a:r>
              <a:rPr lang="en-US" sz="1400" dirty="0" smtClean="0"/>
              <a:t> Chu, </a:t>
            </a:r>
            <a:r>
              <a:rPr lang="en-US" sz="1400" dirty="0" err="1" smtClean="0"/>
              <a:t>Dameon</a:t>
            </a:r>
            <a:r>
              <a:rPr lang="en-US" sz="1400" dirty="0" smtClean="0"/>
              <a:t> Horner</a:t>
            </a:r>
          </a:p>
          <a:p>
            <a:endParaRPr lang="en-US" sz="1400" dirty="0" smtClean="0"/>
          </a:p>
          <a:p>
            <a:r>
              <a:rPr lang="en-US" sz="1400" b="1" u="sng" dirty="0" smtClean="0"/>
              <a:t>Business Challenges:</a:t>
            </a:r>
          </a:p>
          <a:p>
            <a:pPr marL="285750" indent="-285750">
              <a:buFont typeface="Arial" panose="020B0604020202020204" pitchFamily="34" charset="0"/>
              <a:buChar char="•"/>
            </a:pPr>
            <a:r>
              <a:rPr lang="en-US" sz="1400" dirty="0" smtClean="0"/>
              <a:t>Due to performance problems with the SQL environment, the Capacity planning group needs to move VMs around the environment manually to make sure they are getting the performance needed. Often, the moves are going to HW that is not licensed for SQL. This has led to significantly overspending on licensing for the SQL environment.</a:t>
            </a:r>
            <a:br>
              <a:rPr lang="en-US" sz="1400" dirty="0" smtClean="0"/>
            </a:br>
            <a:r>
              <a:rPr lang="en-US" sz="1400" dirty="0" smtClean="0"/>
              <a:t> </a:t>
            </a:r>
          </a:p>
          <a:p>
            <a:pPr marL="285750" indent="-285750">
              <a:buFont typeface="Arial" panose="020B0604020202020204" pitchFamily="34" charset="0"/>
              <a:buChar char="•"/>
            </a:pPr>
            <a:r>
              <a:rPr lang="en-US" sz="1400" dirty="0" smtClean="0"/>
              <a:t>First Data uses HP automation suite to provision additional blades when needed but cannot determine when clusters need additional blades. Furthermore, First Data cannot determine what clusters have access compute to repurpose for other clusters.</a:t>
            </a:r>
            <a:br>
              <a:rPr lang="en-US" sz="1400" dirty="0" smtClean="0"/>
            </a:br>
            <a:endParaRPr lang="en-US" sz="1400" dirty="0" smtClean="0"/>
          </a:p>
          <a:p>
            <a:pPr marL="285750" indent="-285750">
              <a:buFont typeface="Arial" panose="020B0604020202020204" pitchFamily="34" charset="0"/>
              <a:buChar char="•"/>
            </a:pPr>
            <a:r>
              <a:rPr lang="en-US" sz="1400" dirty="0" smtClean="0"/>
              <a:t>First Data has significantly overspent on infrastructure to assure application performance.</a:t>
            </a:r>
            <a:br>
              <a:rPr lang="en-US" sz="1400" dirty="0" smtClean="0"/>
            </a:br>
            <a:endParaRPr lang="en-US" sz="1400" dirty="0" smtClean="0"/>
          </a:p>
          <a:p>
            <a:pPr marL="285750" indent="-285750">
              <a:buFont typeface="Arial" panose="020B0604020202020204" pitchFamily="34" charset="0"/>
              <a:buChar char="•"/>
            </a:pPr>
            <a:r>
              <a:rPr lang="en-US" sz="1400" dirty="0" smtClean="0"/>
              <a:t>First Data has been growing historically at 20% or more over the last several years which leads to an increased time spent managing while downsizing the IT staff.</a:t>
            </a:r>
          </a:p>
          <a:p>
            <a:endParaRPr lang="en-US" sz="1400" dirty="0"/>
          </a:p>
        </p:txBody>
      </p:sp>
      <p:sp>
        <p:nvSpPr>
          <p:cNvPr id="10" name="Oval 4"/>
          <p:cNvSpPr/>
          <p:nvPr/>
        </p:nvSpPr>
        <p:spPr>
          <a:xfrm>
            <a:off x="449393" y="362874"/>
            <a:ext cx="808224" cy="8082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Platform design engineering</a:t>
            </a:r>
            <a:endParaRPr lang="en-US" sz="1100" kern="1200" dirty="0"/>
          </a:p>
        </p:txBody>
      </p:sp>
      <p:grpSp>
        <p:nvGrpSpPr>
          <p:cNvPr id="11" name="Group 10"/>
          <p:cNvGrpSpPr/>
          <p:nvPr/>
        </p:nvGrpSpPr>
        <p:grpSpPr>
          <a:xfrm>
            <a:off x="287524" y="208062"/>
            <a:ext cx="1143000" cy="1143000"/>
            <a:chOff x="2595880" y="1390904"/>
            <a:chExt cx="1143000" cy="1143000"/>
          </a:xfrm>
        </p:grpSpPr>
        <p:sp>
          <p:nvSpPr>
            <p:cNvPr id="12" name="Oval 11"/>
            <p:cNvSpPr/>
            <p:nvPr/>
          </p:nvSpPr>
          <p:spPr>
            <a:xfrm>
              <a:off x="2595880" y="1390904"/>
              <a:ext cx="1143000" cy="11430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Oval 4"/>
            <p:cNvSpPr/>
            <p:nvPr/>
          </p:nvSpPr>
          <p:spPr>
            <a:xfrm>
              <a:off x="2763268" y="1558292"/>
              <a:ext cx="808224" cy="8082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Service Delivery</a:t>
              </a:r>
            </a:p>
            <a:p>
              <a:pPr lvl="0" algn="ctr" defTabSz="488950">
                <a:lnSpc>
                  <a:spcPct val="90000"/>
                </a:lnSpc>
                <a:spcBef>
                  <a:spcPct val="0"/>
                </a:spcBef>
                <a:spcAft>
                  <a:spcPct val="35000"/>
                </a:spcAft>
              </a:pPr>
              <a:r>
                <a:rPr lang="en-US" sz="1100" dirty="0" smtClean="0"/>
                <a:t>&amp; Other Business Units</a:t>
              </a:r>
              <a:endParaRPr lang="en-US" sz="1100" kern="1200" dirty="0"/>
            </a:p>
          </p:txBody>
        </p:sp>
      </p:gr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Tree>
    <p:extLst>
      <p:ext uri="{BB962C8B-B14F-4D97-AF65-F5344CB8AC3E}">
        <p14:creationId xmlns:p14="http://schemas.microsoft.com/office/powerpoint/2010/main" val="40460284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F589219AE38345A92CDF207CC56B12" ma:contentTypeVersion="0" ma:contentTypeDescription="Create a new document." ma:contentTypeScope="" ma:versionID="d0e18ef724b28f75fba09646e284f844">
  <xsd:schema xmlns:xsd="http://www.w3.org/2001/XMLSchema" xmlns:xs="http://www.w3.org/2001/XMLSchema" xmlns:p="http://schemas.microsoft.com/office/2006/metadata/properties" targetNamespace="http://schemas.microsoft.com/office/2006/metadata/properties" ma:root="true" ma:fieldsID="9c2f393415521b8ba4562d33c74d4ed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718914-5D87-4490-88ED-A0B9D2D2CBBD}"/>
</file>

<file path=customXml/itemProps2.xml><?xml version="1.0" encoding="utf-8"?>
<ds:datastoreItem xmlns:ds="http://schemas.openxmlformats.org/officeDocument/2006/customXml" ds:itemID="{ABE73C38-616D-4263-B677-BF4960980AF1}"/>
</file>

<file path=customXml/itemProps3.xml><?xml version="1.0" encoding="utf-8"?>
<ds:datastoreItem xmlns:ds="http://schemas.openxmlformats.org/officeDocument/2006/customXml" ds:itemID="{921EAEDA-DE9B-4317-A7FF-89C3E06433A1}"/>
</file>

<file path=docProps/app.xml><?xml version="1.0" encoding="utf-8"?>
<Properties xmlns="http://schemas.openxmlformats.org/officeDocument/2006/extended-properties" xmlns:vt="http://schemas.openxmlformats.org/officeDocument/2006/docPropsVTypes">
  <Template/>
  <TotalTime>62523</TotalTime>
  <Words>2271</Words>
  <Application>Microsoft Office PowerPoint</Application>
  <PresentationFormat>On-screen Show (16:9)</PresentationFormat>
  <Paragraphs>567</Paragraphs>
  <Slides>60</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60</vt:i4>
      </vt:variant>
    </vt:vector>
  </HeadingPairs>
  <TitlesOfParts>
    <vt:vector size="71" baseType="lpstr">
      <vt:lpstr>Arial</vt:lpstr>
      <vt:lpstr>Arial </vt:lpstr>
      <vt:lpstr>Arial Narrow</vt:lpstr>
      <vt:lpstr>Calibri</vt:lpstr>
      <vt:lpstr>Century Gothic</vt:lpstr>
      <vt:lpstr>Symbol</vt:lpstr>
      <vt:lpstr>Tahoma</vt:lpstr>
      <vt:lpstr>Times New Roman</vt:lpstr>
      <vt:lpstr>TimesNewRomanPS-BoldMT</vt:lpstr>
      <vt:lpstr>TimesNewRomanPSMT</vt:lpstr>
      <vt:lpstr>Office Theme</vt:lpstr>
      <vt:lpstr>PowerPoint Presentation</vt:lpstr>
      <vt:lpstr>VMTURBO Background</vt:lpstr>
      <vt:lpstr>PowerPoint Presentation</vt:lpstr>
      <vt:lpstr>VMTurbo Improves CAPEX and OPEX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Operationalizing VMTurbo – the Plan</vt:lpstr>
      <vt:lpstr>Operationalizing VMTurbo – the Plan</vt:lpstr>
      <vt:lpstr>PowerPoint Presentation</vt:lpstr>
      <vt:lpstr>PowerPoint Presentation</vt:lpstr>
      <vt:lpstr>PowerPoint Presentation</vt:lpstr>
      <vt:lpstr>Software License Agreement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dc:creator>
  <cp:lastModifiedBy>Steve Corndell</cp:lastModifiedBy>
  <cp:revision>139</cp:revision>
  <dcterms:created xsi:type="dcterms:W3CDTF">2014-05-29T19:59:18Z</dcterms:created>
  <dcterms:modified xsi:type="dcterms:W3CDTF">2015-03-11T19:02:36Z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0x01010093F589219AE38345A92CDF207CC56B12</vt:lpwstr>
  </property>
</Properties>
</file>